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3"/>
    <p:sldMasterId id="2147483661" r:id="rId4"/>
  </p:sldMasterIdLst>
  <p:notesMasterIdLst>
    <p:notesMasterId r:id="rId23"/>
  </p:notesMasterIdLst>
  <p:handoutMasterIdLst>
    <p:handoutMasterId r:id="rId24"/>
  </p:handoutMasterIdLst>
  <p:sldIdLst>
    <p:sldId id="265" r:id="rId5"/>
    <p:sldId id="266" r:id="rId6"/>
    <p:sldId id="267" r:id="rId7"/>
    <p:sldId id="268" r:id="rId8"/>
    <p:sldId id="269" r:id="rId9"/>
    <p:sldId id="270" r:id="rId10"/>
    <p:sldId id="271" r:id="rId11"/>
    <p:sldId id="272" r:id="rId12"/>
    <p:sldId id="273" r:id="rId13"/>
    <p:sldId id="274" r:id="rId14"/>
    <p:sldId id="275" r:id="rId15"/>
    <p:sldId id="276" r:id="rId16"/>
    <p:sldId id="277" r:id="rId17"/>
    <p:sldId id="278" r:id="rId18"/>
    <p:sldId id="279" r:id="rId19"/>
    <p:sldId id="280" r:id="rId20"/>
    <p:sldId id="281" r:id="rId21"/>
    <p:sldId id="282" r:id="rId22"/>
  </p:sldIdLst>
  <p:sldSz cx="9144000" cy="6858000" type="screen4x3"/>
  <p:notesSz cx="6797675" cy="9926638"/>
  <p:defaultTextStyle>
    <a:defPPr>
      <a:defRPr lang="de-CH"/>
    </a:defPPr>
    <a:lvl1pPr algn="l" rtl="0" fontAlgn="base">
      <a:spcBef>
        <a:spcPct val="20000"/>
      </a:spcBef>
      <a:spcAft>
        <a:spcPct val="0"/>
      </a:spcAft>
      <a:defRPr sz="900" kern="1200">
        <a:solidFill>
          <a:srgbClr val="000099"/>
        </a:solidFill>
        <a:latin typeface="Arial" charset="0"/>
        <a:ea typeface="ＭＳ Ｐゴシック" charset="0"/>
        <a:cs typeface="ＭＳ Ｐゴシック" charset="0"/>
      </a:defRPr>
    </a:lvl1pPr>
    <a:lvl2pPr marL="457200" algn="l" rtl="0" fontAlgn="base">
      <a:spcBef>
        <a:spcPct val="20000"/>
      </a:spcBef>
      <a:spcAft>
        <a:spcPct val="0"/>
      </a:spcAft>
      <a:defRPr sz="900" kern="1200">
        <a:solidFill>
          <a:srgbClr val="000099"/>
        </a:solidFill>
        <a:latin typeface="Arial" charset="0"/>
        <a:ea typeface="ＭＳ Ｐゴシック" charset="0"/>
        <a:cs typeface="ＭＳ Ｐゴシック" charset="0"/>
      </a:defRPr>
    </a:lvl2pPr>
    <a:lvl3pPr marL="914400" algn="l" rtl="0" fontAlgn="base">
      <a:spcBef>
        <a:spcPct val="20000"/>
      </a:spcBef>
      <a:spcAft>
        <a:spcPct val="0"/>
      </a:spcAft>
      <a:defRPr sz="900" kern="1200">
        <a:solidFill>
          <a:srgbClr val="000099"/>
        </a:solidFill>
        <a:latin typeface="Arial" charset="0"/>
        <a:ea typeface="ＭＳ Ｐゴシック" charset="0"/>
        <a:cs typeface="ＭＳ Ｐゴシック" charset="0"/>
      </a:defRPr>
    </a:lvl3pPr>
    <a:lvl4pPr marL="1371600" algn="l" rtl="0" fontAlgn="base">
      <a:spcBef>
        <a:spcPct val="20000"/>
      </a:spcBef>
      <a:spcAft>
        <a:spcPct val="0"/>
      </a:spcAft>
      <a:defRPr sz="900" kern="1200">
        <a:solidFill>
          <a:srgbClr val="000099"/>
        </a:solidFill>
        <a:latin typeface="Arial" charset="0"/>
        <a:ea typeface="ＭＳ Ｐゴシック" charset="0"/>
        <a:cs typeface="ＭＳ Ｐゴシック" charset="0"/>
      </a:defRPr>
    </a:lvl4pPr>
    <a:lvl5pPr marL="1828800" algn="l" rtl="0" fontAlgn="base">
      <a:spcBef>
        <a:spcPct val="20000"/>
      </a:spcBef>
      <a:spcAft>
        <a:spcPct val="0"/>
      </a:spcAft>
      <a:defRPr sz="900" kern="1200">
        <a:solidFill>
          <a:srgbClr val="000099"/>
        </a:solidFill>
        <a:latin typeface="Arial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sz="900" kern="1200">
        <a:solidFill>
          <a:srgbClr val="000099"/>
        </a:solidFill>
        <a:latin typeface="Arial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sz="900" kern="1200">
        <a:solidFill>
          <a:srgbClr val="000099"/>
        </a:solidFill>
        <a:latin typeface="Arial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sz="900" kern="1200">
        <a:solidFill>
          <a:srgbClr val="000099"/>
        </a:solidFill>
        <a:latin typeface="Arial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sz="900" kern="1200">
        <a:solidFill>
          <a:srgbClr val="000099"/>
        </a:solidFill>
        <a:latin typeface="Arial" charset="0"/>
        <a:ea typeface="ＭＳ Ｐゴシック" charset="0"/>
        <a:cs typeface="ＭＳ Ｐゴシック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FD839"/>
    <a:srgbClr val="008AD9"/>
    <a:srgbClr val="CCCCCC"/>
    <a:srgbClr val="FF6600"/>
    <a:srgbClr val="0000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377" autoAdjust="0"/>
    <p:restoredTop sz="94660"/>
  </p:normalViewPr>
  <p:slideViewPr>
    <p:cSldViewPr>
      <p:cViewPr varScale="1">
        <p:scale>
          <a:sx n="74" d="100"/>
          <a:sy n="74" d="100"/>
        </p:scale>
        <p:origin x="234" y="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viewProps" Target="viewProps.xml"/><Relationship Id="rId3" Type="http://schemas.openxmlformats.org/officeDocument/2006/relationships/slideMaster" Target="slideMasters/slideMaster1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2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6400" cy="496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defRPr sz="1200">
                <a:solidFill>
                  <a:schemeClr val="tx1"/>
                </a:solidFill>
                <a:ea typeface="+mn-ea"/>
                <a:cs typeface="+mn-cs"/>
              </a:defRPr>
            </a:lvl1pPr>
          </a:lstStyle>
          <a:p>
            <a:pPr>
              <a:defRPr/>
            </a:pPr>
            <a:endParaRPr lang="de-CH" altLang="de-DE"/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49688" y="0"/>
            <a:ext cx="2946400" cy="496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1200">
                <a:solidFill>
                  <a:schemeClr val="tx1"/>
                </a:solidFill>
                <a:ea typeface="+mn-ea"/>
                <a:cs typeface="+mn-cs"/>
              </a:defRPr>
            </a:lvl1pPr>
          </a:lstStyle>
          <a:p>
            <a:pPr>
              <a:defRPr/>
            </a:pPr>
            <a:endParaRPr lang="de-CH" altLang="de-DE"/>
          </a:p>
        </p:txBody>
      </p:sp>
      <p:sp>
        <p:nvSpPr>
          <p:cNvPr id="1024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28163"/>
            <a:ext cx="2946400" cy="496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defRPr sz="1200">
                <a:solidFill>
                  <a:schemeClr val="tx1"/>
                </a:solidFill>
                <a:ea typeface="+mn-ea"/>
                <a:cs typeface="+mn-cs"/>
              </a:defRPr>
            </a:lvl1pPr>
          </a:lstStyle>
          <a:p>
            <a:pPr>
              <a:defRPr/>
            </a:pPr>
            <a:endParaRPr lang="de-CH" altLang="de-DE"/>
          </a:p>
        </p:txBody>
      </p:sp>
      <p:sp>
        <p:nvSpPr>
          <p:cNvPr id="1024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49688" y="9428163"/>
            <a:ext cx="2946400" cy="496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1200">
                <a:solidFill>
                  <a:schemeClr val="tx1"/>
                </a:solidFill>
                <a:cs typeface="+mn-cs"/>
              </a:defRPr>
            </a:lvl1pPr>
          </a:lstStyle>
          <a:p>
            <a:pPr>
              <a:defRPr/>
            </a:pPr>
            <a:fld id="{AB93AD2B-75AD-904D-AC1F-34B69A9FBCE5}" type="slidenum">
              <a:rPr lang="de-CH"/>
              <a:pPr>
                <a:defRPr/>
              </a:pPr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179035821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6400" cy="496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defRPr sz="1200">
                <a:solidFill>
                  <a:schemeClr val="tx1"/>
                </a:solidFill>
                <a:ea typeface="+mn-ea"/>
                <a:cs typeface="+mn-cs"/>
              </a:defRPr>
            </a:lvl1pPr>
          </a:lstStyle>
          <a:p>
            <a:pPr>
              <a:defRPr/>
            </a:pPr>
            <a:endParaRPr lang="de-CH" altLang="de-DE"/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49688" y="0"/>
            <a:ext cx="2946400" cy="496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1200">
                <a:solidFill>
                  <a:schemeClr val="tx1"/>
                </a:solidFill>
                <a:ea typeface="+mn-ea"/>
                <a:cs typeface="+mn-cs"/>
              </a:defRPr>
            </a:lvl1pPr>
          </a:lstStyle>
          <a:p>
            <a:pPr>
              <a:defRPr/>
            </a:pPr>
            <a:endParaRPr lang="de-CH" altLang="de-DE"/>
          </a:p>
        </p:txBody>
      </p:sp>
      <p:sp>
        <p:nvSpPr>
          <p:cNvPr id="410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17575" y="744538"/>
            <a:ext cx="4962525" cy="37226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819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9450" y="4714875"/>
            <a:ext cx="5438775" cy="4467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CH" noProof="0"/>
              <a:t>Textmasterformate durch Klicken bearbeiten</a:t>
            </a:r>
          </a:p>
          <a:p>
            <a:pPr lvl="1"/>
            <a:r>
              <a:rPr lang="de-CH" noProof="0"/>
              <a:t>Zweite Ebene</a:t>
            </a:r>
          </a:p>
          <a:p>
            <a:pPr lvl="2"/>
            <a:r>
              <a:rPr lang="de-CH" noProof="0"/>
              <a:t>Dritte Ebene</a:t>
            </a:r>
          </a:p>
          <a:p>
            <a:pPr lvl="3"/>
            <a:r>
              <a:rPr lang="de-CH" noProof="0"/>
              <a:t>Vierte Ebene</a:t>
            </a:r>
          </a:p>
          <a:p>
            <a:pPr lvl="4"/>
            <a:r>
              <a:rPr lang="de-CH" noProof="0"/>
              <a:t>Fünfte Ebene</a:t>
            </a:r>
          </a:p>
        </p:txBody>
      </p:sp>
      <p:sp>
        <p:nvSpPr>
          <p:cNvPr id="819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28163"/>
            <a:ext cx="2946400" cy="496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defRPr sz="1200">
                <a:solidFill>
                  <a:schemeClr val="tx1"/>
                </a:solidFill>
                <a:ea typeface="+mn-ea"/>
                <a:cs typeface="+mn-cs"/>
              </a:defRPr>
            </a:lvl1pPr>
          </a:lstStyle>
          <a:p>
            <a:pPr>
              <a:defRPr/>
            </a:pPr>
            <a:endParaRPr lang="de-CH" altLang="de-DE"/>
          </a:p>
        </p:txBody>
      </p:sp>
      <p:sp>
        <p:nvSpPr>
          <p:cNvPr id="819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49688" y="9428163"/>
            <a:ext cx="2946400" cy="496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1200">
                <a:solidFill>
                  <a:schemeClr val="tx1"/>
                </a:solidFill>
                <a:cs typeface="+mn-cs"/>
              </a:defRPr>
            </a:lvl1pPr>
          </a:lstStyle>
          <a:p>
            <a:pPr>
              <a:defRPr/>
            </a:pPr>
            <a:fld id="{1D8504CA-BB55-3E4A-B87B-F9AE43B9C8EE}" type="slidenum">
              <a:rPr lang="de-CH"/>
              <a:pPr>
                <a:defRPr/>
              </a:pPr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116829358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CH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de-DE" smtClean="0"/>
              <a:t>Formatvorlage des Untertitelmasters durch Klicken bearbeiten</a:t>
            </a:r>
            <a:endParaRPr lang="de-CH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CH" altLang="de-DE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CH" altLang="de-DE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BB05B84-589F-D947-9063-1147A1FF3644}" type="slidenum">
              <a:rPr lang="de-CH"/>
              <a:pPr>
                <a:defRPr/>
              </a:pPr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127419195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CH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CH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CH" altLang="de-DE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CH" altLang="de-DE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92AD502-CA40-9E42-9909-D653A31592DB}" type="slidenum">
              <a:rPr lang="de-CH"/>
              <a:pPr>
                <a:defRPr/>
              </a:pPr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735407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870700" y="203200"/>
            <a:ext cx="2273300" cy="5807075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de-CH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6038" y="203200"/>
            <a:ext cx="6672262" cy="5807075"/>
          </a:xfrm>
        </p:spPr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CH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CH" altLang="de-DE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CH" altLang="de-DE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05B5414-8D5B-9849-920D-4F0E95817090}" type="slidenum">
              <a:rPr lang="de-CH"/>
              <a:pPr>
                <a:defRPr/>
              </a:pPr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13772330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CH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de-DE" smtClean="0"/>
              <a:t>Formatvorlage des Untertitelmasters durch Klicken bearbeiten</a:t>
            </a:r>
            <a:endParaRPr lang="de-CH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CH" altLang="de-DE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CH" altLang="de-DE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5B9F2A5-85AA-8646-A447-7F2C7ABBC684}" type="slidenum">
              <a:rPr lang="de-CH"/>
              <a:pPr>
                <a:defRPr/>
              </a:pPr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11461108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CH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CH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CH" altLang="de-DE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CH" altLang="de-DE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FB2C1B6-BFDC-524B-ABD4-56386D7950D4}" type="slidenum">
              <a:rPr lang="de-CH"/>
              <a:pPr>
                <a:defRPr/>
              </a:pPr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41995618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 smtClean="0"/>
              <a:t>Titelmasterformat durch Klicken bearbeiten</a:t>
            </a:r>
            <a:endParaRPr lang="de-CH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CH" altLang="de-DE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CH" altLang="de-DE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33A64E2-FEBA-9E4C-B996-023CCD9D24BD}" type="slidenum">
              <a:rPr lang="de-CH"/>
              <a:pPr>
                <a:defRPr/>
              </a:pPr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5676508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CH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484313"/>
            <a:ext cx="4038600" cy="45259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CH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484313"/>
            <a:ext cx="4038600" cy="45259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CH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CH" altLang="de-DE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CH" altLang="de-DE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922D63C-134D-0A48-8CF7-CA1755DC0118}" type="slidenum">
              <a:rPr lang="de-CH"/>
              <a:pPr>
                <a:defRPr/>
              </a:pPr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8709477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de-CH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CH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CH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CH" altLang="de-DE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CH" altLang="de-DE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F6557EE-8933-9B41-B7F0-934DB8889490}" type="slidenum">
              <a:rPr lang="de-CH"/>
              <a:pPr>
                <a:defRPr/>
              </a:pPr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46476291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CH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CH" altLang="de-DE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CH" altLang="de-DE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1326DAF-038C-1246-946D-8E1D64DBDFAB}" type="slidenum">
              <a:rPr lang="de-CH"/>
              <a:pPr>
                <a:defRPr/>
              </a:pPr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406863560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CH" altLang="de-DE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CH" altLang="de-DE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BD39B04-1B0D-9B4D-A052-FF80F11DA297}" type="slidenum">
              <a:rPr lang="de-CH"/>
              <a:pPr>
                <a:defRPr/>
              </a:pPr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16243330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CH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CH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CH" altLang="de-DE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CH" altLang="de-DE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D9F0D1D-7E82-B24B-AC05-3D39ED8C0F90}" type="slidenum">
              <a:rPr lang="de-CH"/>
              <a:pPr>
                <a:defRPr/>
              </a:pPr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9484909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CH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CH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CH" altLang="de-DE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CH" altLang="de-DE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A7B701F-6342-4444-AF4A-740E243A9C42}" type="slidenum">
              <a:rPr lang="de-CH"/>
              <a:pPr>
                <a:defRPr/>
              </a:pPr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51603523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CH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de-CH" noProof="0" smtClean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CH" altLang="de-DE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CH" altLang="de-DE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6FA5756-355C-2249-A4DE-B9422A9C9B23}" type="slidenum">
              <a:rPr lang="de-CH"/>
              <a:pPr>
                <a:defRPr/>
              </a:pPr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191558529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CH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CH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CH" altLang="de-DE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CH" altLang="de-DE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71102CA-2746-B042-AD22-D6701201C054}" type="slidenum">
              <a:rPr lang="de-CH"/>
              <a:pPr>
                <a:defRPr/>
              </a:pPr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42313149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870700" y="203200"/>
            <a:ext cx="2273300" cy="5807075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de-CH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6038" y="203200"/>
            <a:ext cx="6672262" cy="5807075"/>
          </a:xfrm>
        </p:spPr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CH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CH" altLang="de-DE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CH" altLang="de-DE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E304D75-03D1-5149-A98D-94B396527C7F}" type="slidenum">
              <a:rPr lang="de-CH"/>
              <a:pPr>
                <a:defRPr/>
              </a:pPr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14728534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 smtClean="0"/>
              <a:t>Titelmasterformat durch Klicken bearbeiten</a:t>
            </a:r>
            <a:endParaRPr lang="de-CH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CH" altLang="de-DE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CH" altLang="de-DE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E897CD9-7AC5-044E-A41D-62A45BD40D2B}" type="slidenum">
              <a:rPr lang="de-CH"/>
              <a:pPr>
                <a:defRPr/>
              </a:pPr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16266776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CH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484313"/>
            <a:ext cx="4038600" cy="45259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CH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484313"/>
            <a:ext cx="4038600" cy="45259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CH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CH" altLang="de-DE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CH" altLang="de-DE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6CE7B48-8863-5C41-8F86-85819AB4380F}" type="slidenum">
              <a:rPr lang="de-CH"/>
              <a:pPr>
                <a:defRPr/>
              </a:pPr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16094562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de-CH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CH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CH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CH" altLang="de-DE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CH" altLang="de-DE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30AE977-1F00-5F41-8870-F8A2A2024E04}" type="slidenum">
              <a:rPr lang="de-CH"/>
              <a:pPr>
                <a:defRPr/>
              </a:pPr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41781842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CH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CH" altLang="de-DE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CH" altLang="de-DE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1066645-A720-654B-9918-56218EDF6EB1}" type="slidenum">
              <a:rPr lang="de-CH"/>
              <a:pPr>
                <a:defRPr/>
              </a:pPr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0255903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CH" altLang="de-DE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CH" altLang="de-DE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ED7A375-C948-774D-BC93-13A6F0A95672}" type="slidenum">
              <a:rPr lang="de-CH"/>
              <a:pPr>
                <a:defRPr/>
              </a:pPr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2937992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CH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CH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CH" altLang="de-DE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CH" altLang="de-DE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CAD94C3-EADA-DC44-9B6E-99EC1910CE4B}" type="slidenum">
              <a:rPr lang="de-CH"/>
              <a:pPr>
                <a:defRPr/>
              </a:pPr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7020009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CH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de-CH" noProof="0" smtClean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CH" altLang="de-DE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CH" altLang="de-DE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43FBBD6-E259-154B-ADD0-F271FA3B7E0D}" type="slidenum">
              <a:rPr lang="de-CH"/>
              <a:pPr>
                <a:defRPr/>
              </a:pPr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7813946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Rectangle 9"/>
          <p:cNvSpPr>
            <a:spLocks noGrp="1" noChangeArrowheads="1"/>
          </p:cNvSpPr>
          <p:nvPr>
            <p:ph type="title"/>
          </p:nvPr>
        </p:nvSpPr>
        <p:spPr bwMode="auto">
          <a:xfrm>
            <a:off x="46038" y="203200"/>
            <a:ext cx="9097962" cy="719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de-CH" dirty="0" smtClean="0"/>
              <a:t>Solarenergie</a:t>
            </a:r>
            <a:endParaRPr lang="de-CH" dirty="0"/>
          </a:p>
        </p:txBody>
      </p:sp>
      <p:sp>
        <p:nvSpPr>
          <p:cNvPr id="102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484313"/>
            <a:ext cx="8229600" cy="4525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endParaRPr lang="de-CH" dirty="0"/>
          </a:p>
        </p:txBody>
      </p:sp>
      <p:sp>
        <p:nvSpPr>
          <p:cNvPr id="15364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defRPr sz="1400">
                <a:solidFill>
                  <a:schemeClr val="tx1"/>
                </a:solidFill>
                <a:ea typeface="+mn-ea"/>
                <a:cs typeface="+mn-cs"/>
              </a:defRPr>
            </a:lvl1pPr>
          </a:lstStyle>
          <a:p>
            <a:pPr>
              <a:defRPr/>
            </a:pPr>
            <a:endParaRPr lang="de-CH" altLang="de-DE"/>
          </a:p>
        </p:txBody>
      </p:sp>
      <p:sp>
        <p:nvSpPr>
          <p:cNvPr id="1536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spcBef>
                <a:spcPct val="0"/>
              </a:spcBef>
              <a:defRPr sz="1400">
                <a:solidFill>
                  <a:schemeClr val="tx1"/>
                </a:solidFill>
                <a:ea typeface="+mn-ea"/>
                <a:cs typeface="+mn-cs"/>
              </a:defRPr>
            </a:lvl1pPr>
          </a:lstStyle>
          <a:p>
            <a:pPr>
              <a:defRPr/>
            </a:pPr>
            <a:endParaRPr lang="de-CH" altLang="de-DE"/>
          </a:p>
        </p:txBody>
      </p:sp>
      <p:sp>
        <p:nvSpPr>
          <p:cNvPr id="1536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1400">
                <a:solidFill>
                  <a:schemeClr val="tx1"/>
                </a:solidFill>
                <a:cs typeface="+mn-cs"/>
              </a:defRPr>
            </a:lvl1pPr>
          </a:lstStyle>
          <a:p>
            <a:pPr>
              <a:defRPr/>
            </a:pPr>
            <a:fld id="{4CFFFBB5-6F1A-4D41-8D62-72C6BE26DE38}" type="slidenum">
              <a:rPr lang="de-CH"/>
              <a:pPr>
                <a:defRPr/>
              </a:pPr>
              <a:t>‹Nr.›</a:t>
            </a:fld>
            <a:endParaRPr lang="de-CH"/>
          </a:p>
        </p:txBody>
      </p:sp>
      <p:sp>
        <p:nvSpPr>
          <p:cNvPr id="15367" name="Text Box 7"/>
          <p:cNvSpPr txBox="1">
            <a:spLocks noChangeArrowheads="1"/>
          </p:cNvSpPr>
          <p:nvPr userDrawn="1"/>
        </p:nvSpPr>
        <p:spPr bwMode="auto">
          <a:xfrm>
            <a:off x="0" y="1588"/>
            <a:ext cx="9144000" cy="144462"/>
          </a:xfrm>
          <a:prstGeom prst="rect">
            <a:avLst/>
          </a:prstGeom>
          <a:solidFill>
            <a:srgbClr val="BFD839"/>
          </a:solidFill>
          <a:ln>
            <a:noFill/>
          </a:ln>
          <a:effectLst/>
        </p:spPr>
        <p:txBody>
          <a:bodyPr lIns="54000" tIns="10800" rIns="54000" bIns="10800">
            <a:spAutoFit/>
          </a:bodyPr>
          <a:lstStyle>
            <a:lvl1pPr marL="342900" indent="-342900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</a:defRPr>
            </a:lvl1pPr>
            <a:lvl2pPr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</a:defRPr>
            </a:lvl2pPr>
            <a:lvl3pPr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</a:defRPr>
            </a:lvl3pPr>
            <a:lvl4pPr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</a:defRPr>
            </a:lvl4pPr>
            <a:lvl5pPr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>
              <a:spcBef>
                <a:spcPct val="50000"/>
              </a:spcBef>
              <a:defRPr/>
            </a:pPr>
            <a:r>
              <a:rPr lang="de-CH" altLang="de-DE" sz="800" dirty="0" smtClean="0">
                <a:latin typeface="Calibri" pitchFamily="34" charset="0"/>
                <a:ea typeface="+mn-ea"/>
                <a:cs typeface="+mn-cs"/>
              </a:rPr>
              <a:t>03a</a:t>
            </a:r>
            <a:r>
              <a:rPr lang="de-CH" altLang="de-DE" sz="800" baseline="0" dirty="0" smtClean="0">
                <a:latin typeface="Calibri" pitchFamily="34" charset="0"/>
                <a:ea typeface="+mn-ea"/>
                <a:cs typeface="+mn-cs"/>
              </a:rPr>
              <a:t> </a:t>
            </a:r>
            <a:r>
              <a:rPr lang="de-CH" altLang="de-DE" sz="800" baseline="0" dirty="0" smtClean="0">
                <a:latin typeface="Calibri" pitchFamily="34" charset="0"/>
                <a:ea typeface="+mn-ea"/>
                <a:cs typeface="+mn-cs"/>
              </a:rPr>
              <a:t>Sonnenkraft</a:t>
            </a:r>
            <a:r>
              <a:rPr lang="de-CH" altLang="de-DE" sz="800" dirty="0" smtClean="0">
                <a:latin typeface="Calibri" pitchFamily="34" charset="0"/>
                <a:ea typeface="+mn-ea"/>
                <a:cs typeface="+mn-cs"/>
              </a:rPr>
              <a:t> </a:t>
            </a:r>
          </a:p>
        </p:txBody>
      </p:sp>
      <p:sp>
        <p:nvSpPr>
          <p:cNvPr id="15368" name="Text Box 8"/>
          <p:cNvSpPr txBox="1">
            <a:spLocks noChangeArrowheads="1"/>
          </p:cNvSpPr>
          <p:nvPr userDrawn="1"/>
        </p:nvSpPr>
        <p:spPr bwMode="auto">
          <a:xfrm>
            <a:off x="0" y="981075"/>
            <a:ext cx="9144000" cy="144463"/>
          </a:xfrm>
          <a:prstGeom prst="rect">
            <a:avLst/>
          </a:prstGeom>
          <a:solidFill>
            <a:srgbClr val="BFD839"/>
          </a:solidFill>
          <a:ln>
            <a:noFill/>
          </a:ln>
          <a:effectLst/>
        </p:spPr>
        <p:txBody>
          <a:bodyPr lIns="54000" tIns="10800" rIns="54000" bIns="10800">
            <a:spAutoFit/>
          </a:bodyPr>
          <a:lstStyle>
            <a:lvl1pPr marL="342900" indent="-342900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</a:defRPr>
            </a:lvl1pPr>
            <a:lvl2pPr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</a:defRPr>
            </a:lvl2pPr>
            <a:lvl3pPr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</a:defRPr>
            </a:lvl3pPr>
            <a:lvl4pPr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</a:defRPr>
            </a:lvl4pPr>
            <a:lvl5pPr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>
              <a:spcBef>
                <a:spcPct val="50000"/>
              </a:spcBef>
              <a:defRPr/>
            </a:pPr>
            <a:endParaRPr lang="de-DE" altLang="de-DE" sz="800" smtClean="0">
              <a:latin typeface="Calibri" pitchFamily="34" charset="0"/>
              <a:ea typeface="+mn-ea"/>
              <a:cs typeface="+mn-cs"/>
            </a:endParaRPr>
          </a:p>
        </p:txBody>
      </p:sp>
      <p:pic>
        <p:nvPicPr>
          <p:cNvPr id="2" name="Grafik 1"/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6972571" y="196896"/>
            <a:ext cx="2171429" cy="733333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</p:sldLayoutIdLst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2400" baseline="0">
          <a:solidFill>
            <a:schemeClr val="tx1"/>
          </a:solidFill>
          <a:latin typeface="+mj-lt"/>
          <a:ea typeface="ＭＳ Ｐゴシック" charset="0"/>
          <a:cs typeface="ＭＳ Ｐゴシック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Calibri" pitchFamily="34" charset="0"/>
          <a:ea typeface="ＭＳ Ｐゴシック" charset="0"/>
          <a:cs typeface="ＭＳ Ｐゴシック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Calibri" pitchFamily="34" charset="0"/>
          <a:ea typeface="ＭＳ Ｐゴシック" charset="0"/>
          <a:cs typeface="ＭＳ Ｐゴシック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Calibri" pitchFamily="34" charset="0"/>
          <a:ea typeface="ＭＳ Ｐゴシック" charset="0"/>
          <a:cs typeface="ＭＳ Ｐゴシック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Calibri" pitchFamily="34" charset="0"/>
          <a:ea typeface="ＭＳ Ｐゴシック" charset="0"/>
          <a:cs typeface="ＭＳ Ｐゴシック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Calibri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Calibri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Calibri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defRPr baseline="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1600">
          <a:solidFill>
            <a:schemeClr val="tx1"/>
          </a:solidFill>
          <a:latin typeface="+mn-lt"/>
          <a:ea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1600">
          <a:solidFill>
            <a:schemeClr val="tx1"/>
          </a:solidFill>
          <a:latin typeface="+mn-lt"/>
          <a:ea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1600">
          <a:solidFill>
            <a:schemeClr val="tx1"/>
          </a:solidFill>
          <a:latin typeface="+mn-lt"/>
          <a:ea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ea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11"/>
          <p:cNvPicPr>
            <a:picLocks noChangeAspect="1" noChangeArrowheads="1"/>
          </p:cNvPicPr>
          <p:nvPr userDrawn="1"/>
        </p:nvPicPr>
        <p:blipFill>
          <a:blip r:embed="rId1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814"/>
          <a:stretch>
            <a:fillRect/>
          </a:stretch>
        </p:blipFill>
        <p:spPr bwMode="auto">
          <a:xfrm>
            <a:off x="6951663" y="141288"/>
            <a:ext cx="2206625" cy="865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7" name="Rectangle 9"/>
          <p:cNvSpPr>
            <a:spLocks noGrp="1" noChangeArrowheads="1"/>
          </p:cNvSpPr>
          <p:nvPr>
            <p:ph type="title"/>
          </p:nvPr>
        </p:nvSpPr>
        <p:spPr bwMode="auto">
          <a:xfrm>
            <a:off x="46038" y="203200"/>
            <a:ext cx="9097962" cy="719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de-CH"/>
              <a:t>Lektionsplan „Lektionsname“ …stufe</a:t>
            </a:r>
          </a:p>
        </p:txBody>
      </p:sp>
      <p:sp>
        <p:nvSpPr>
          <p:cNvPr id="102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484313"/>
            <a:ext cx="8229600" cy="4525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CH" dirty="0" smtClean="0"/>
              <a:t>Entwicklung</a:t>
            </a:r>
            <a:endParaRPr lang="de-CH" dirty="0"/>
          </a:p>
        </p:txBody>
      </p:sp>
      <p:sp>
        <p:nvSpPr>
          <p:cNvPr id="15364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defRPr sz="1400">
                <a:solidFill>
                  <a:schemeClr val="tx1"/>
                </a:solidFill>
                <a:ea typeface="+mn-ea"/>
                <a:cs typeface="+mn-cs"/>
              </a:defRPr>
            </a:lvl1pPr>
          </a:lstStyle>
          <a:p>
            <a:pPr>
              <a:defRPr/>
            </a:pPr>
            <a:endParaRPr lang="de-CH" altLang="de-DE"/>
          </a:p>
        </p:txBody>
      </p:sp>
      <p:sp>
        <p:nvSpPr>
          <p:cNvPr id="1536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spcBef>
                <a:spcPct val="0"/>
              </a:spcBef>
              <a:defRPr sz="1400">
                <a:solidFill>
                  <a:schemeClr val="tx1"/>
                </a:solidFill>
                <a:ea typeface="+mn-ea"/>
                <a:cs typeface="+mn-cs"/>
              </a:defRPr>
            </a:lvl1pPr>
          </a:lstStyle>
          <a:p>
            <a:pPr>
              <a:defRPr/>
            </a:pPr>
            <a:endParaRPr lang="de-CH" altLang="de-DE"/>
          </a:p>
        </p:txBody>
      </p:sp>
      <p:sp>
        <p:nvSpPr>
          <p:cNvPr id="1536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1400">
                <a:solidFill>
                  <a:schemeClr val="tx1"/>
                </a:solidFill>
                <a:cs typeface="+mn-cs"/>
              </a:defRPr>
            </a:lvl1pPr>
          </a:lstStyle>
          <a:p>
            <a:pPr>
              <a:defRPr/>
            </a:pPr>
            <a:fld id="{DC2BDCE6-732D-A642-968B-FC277941496B}" type="slidenum">
              <a:rPr lang="de-CH"/>
              <a:pPr>
                <a:defRPr/>
              </a:pPr>
              <a:t>‹Nr.›</a:t>
            </a:fld>
            <a:endParaRPr lang="de-CH"/>
          </a:p>
        </p:txBody>
      </p:sp>
      <p:sp>
        <p:nvSpPr>
          <p:cNvPr id="15367" name="Text Box 7"/>
          <p:cNvSpPr txBox="1">
            <a:spLocks noChangeArrowheads="1"/>
          </p:cNvSpPr>
          <p:nvPr userDrawn="1"/>
        </p:nvSpPr>
        <p:spPr bwMode="auto">
          <a:xfrm>
            <a:off x="0" y="1588"/>
            <a:ext cx="9144000" cy="144462"/>
          </a:xfrm>
          <a:prstGeom prst="rect">
            <a:avLst/>
          </a:prstGeom>
          <a:solidFill>
            <a:srgbClr val="008AD9"/>
          </a:solidFill>
          <a:ln>
            <a:noFill/>
          </a:ln>
          <a:effectLst/>
        </p:spPr>
        <p:txBody>
          <a:bodyPr lIns="54000" tIns="10800" rIns="54000" bIns="10800">
            <a:spAutoFit/>
          </a:bodyPr>
          <a:lstStyle>
            <a:lvl1pPr marL="342900" indent="-342900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</a:defRPr>
            </a:lvl1pPr>
            <a:lvl2pPr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</a:defRPr>
            </a:lvl2pPr>
            <a:lvl3pPr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</a:defRPr>
            </a:lvl3pPr>
            <a:lvl4pPr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</a:defRPr>
            </a:lvl4pPr>
            <a:lvl5pPr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>
              <a:spcBef>
                <a:spcPct val="50000"/>
              </a:spcBef>
              <a:defRPr/>
            </a:pPr>
            <a:r>
              <a:rPr lang="de-CH" altLang="de-DE" sz="800" dirty="0" smtClean="0">
                <a:latin typeface="Calibri" pitchFamily="34" charset="0"/>
                <a:ea typeface="+mn-ea"/>
                <a:cs typeface="+mn-cs"/>
              </a:rPr>
              <a:t>00 Industrie</a:t>
            </a:r>
          </a:p>
        </p:txBody>
      </p:sp>
      <p:sp>
        <p:nvSpPr>
          <p:cNvPr id="15368" name="Text Box 8"/>
          <p:cNvSpPr txBox="1">
            <a:spLocks noChangeArrowheads="1"/>
          </p:cNvSpPr>
          <p:nvPr userDrawn="1"/>
        </p:nvSpPr>
        <p:spPr bwMode="auto">
          <a:xfrm>
            <a:off x="0" y="981075"/>
            <a:ext cx="9144000" cy="144463"/>
          </a:xfrm>
          <a:prstGeom prst="rect">
            <a:avLst/>
          </a:prstGeom>
          <a:solidFill>
            <a:srgbClr val="008AD9"/>
          </a:solidFill>
          <a:ln>
            <a:noFill/>
          </a:ln>
          <a:effectLst/>
        </p:spPr>
        <p:txBody>
          <a:bodyPr lIns="54000" tIns="10800" rIns="54000" bIns="10800">
            <a:spAutoFit/>
          </a:bodyPr>
          <a:lstStyle>
            <a:lvl1pPr marL="342900" indent="-342900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</a:defRPr>
            </a:lvl1pPr>
            <a:lvl2pPr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</a:defRPr>
            </a:lvl2pPr>
            <a:lvl3pPr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</a:defRPr>
            </a:lvl3pPr>
            <a:lvl4pPr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</a:defRPr>
            </a:lvl4pPr>
            <a:lvl5pPr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>
              <a:spcBef>
                <a:spcPct val="50000"/>
              </a:spcBef>
              <a:defRPr/>
            </a:pPr>
            <a:endParaRPr lang="de-DE" altLang="de-DE" sz="800" smtClean="0">
              <a:latin typeface="Calibri" pitchFamily="34" charset="0"/>
              <a:ea typeface="+mn-ea"/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+mj-lt"/>
          <a:ea typeface="ＭＳ Ｐゴシック" charset="0"/>
          <a:cs typeface="ＭＳ Ｐゴシック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Calibri" pitchFamily="34" charset="0"/>
          <a:ea typeface="ＭＳ Ｐゴシック" charset="0"/>
          <a:cs typeface="ＭＳ Ｐゴシック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Calibri" pitchFamily="34" charset="0"/>
          <a:ea typeface="ＭＳ Ｐゴシック" charset="0"/>
          <a:cs typeface="ＭＳ Ｐゴシック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Calibri" pitchFamily="34" charset="0"/>
          <a:ea typeface="ＭＳ Ｐゴシック" charset="0"/>
          <a:cs typeface="ＭＳ Ｐゴシック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Calibri" pitchFamily="34" charset="0"/>
          <a:ea typeface="ＭＳ Ｐゴシック" charset="0"/>
          <a:cs typeface="ＭＳ Ｐゴシック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Calibri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Calibri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Calibri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defRPr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1600">
          <a:solidFill>
            <a:schemeClr val="tx1"/>
          </a:solidFill>
          <a:latin typeface="+mn-lt"/>
          <a:ea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1600">
          <a:solidFill>
            <a:schemeClr val="tx1"/>
          </a:solidFill>
          <a:latin typeface="+mn-lt"/>
          <a:ea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1600">
          <a:solidFill>
            <a:schemeClr val="tx1"/>
          </a:solidFill>
          <a:latin typeface="+mn-lt"/>
          <a:ea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ea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17995" y="0"/>
            <a:ext cx="8229600" cy="1143000"/>
          </a:xfrm>
        </p:spPr>
        <p:txBody>
          <a:bodyPr/>
          <a:lstStyle/>
          <a:p>
            <a:pPr eaLnBrk="1" hangingPunct="1">
              <a:defRPr/>
            </a:pPr>
            <a:r>
              <a:rPr lang="de-DE" dirty="0" smtClean="0">
                <a:latin typeface="Calibri" charset="0"/>
              </a:rPr>
              <a:t>Solarenergie</a:t>
            </a:r>
            <a:endParaRPr lang="de-DE" dirty="0">
              <a:latin typeface="Calibri" charset="0"/>
              <a:cs typeface="+mj-cs"/>
            </a:endParaRPr>
          </a:p>
        </p:txBody>
      </p:sp>
      <p:sp>
        <p:nvSpPr>
          <p:cNvPr id="2" name="Textplatzhalter 1"/>
          <p:cNvSpPr>
            <a:spLocks noGrp="1"/>
          </p:cNvSpPr>
          <p:nvPr>
            <p:ph type="body" idx="1"/>
          </p:nvPr>
        </p:nvSpPr>
        <p:spPr>
          <a:xfrm>
            <a:off x="457200" y="1339056"/>
            <a:ext cx="4040188" cy="639762"/>
          </a:xfrm>
        </p:spPr>
        <p:txBody>
          <a:bodyPr/>
          <a:lstStyle/>
          <a:p>
            <a:r>
              <a:rPr lang="de-CH" sz="1800" dirty="0" smtClean="0"/>
              <a:t>Kostenlose Energie von der Sonne, wie funktioniert das und was bringt es?</a:t>
            </a:r>
            <a:endParaRPr lang="de-CH" sz="1800" dirty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sz="half" idx="2"/>
          </p:nvPr>
        </p:nvSpPr>
        <p:spPr>
          <a:xfrm>
            <a:off x="457200" y="2174874"/>
            <a:ext cx="8363272" cy="4422477"/>
          </a:xfrm>
        </p:spPr>
        <p:txBody>
          <a:bodyPr/>
          <a:lstStyle/>
          <a:p>
            <a:pPr eaLnBrk="1" hangingPunct="1">
              <a:buFont typeface="Wingdings" panose="05000000000000000000" pitchFamily="2" charset="2"/>
              <a:buChar char="§"/>
              <a:defRPr/>
            </a:pPr>
            <a:endParaRPr lang="de-DE" sz="1600" dirty="0">
              <a:latin typeface="Calibri" charset="0"/>
              <a:cs typeface="+mn-cs"/>
            </a:endParaRPr>
          </a:p>
          <a:p>
            <a:pPr eaLnBrk="1" hangingPunct="1">
              <a:buFont typeface="Wingdings" panose="05000000000000000000" pitchFamily="2" charset="2"/>
              <a:buChar char="§"/>
            </a:pPr>
            <a:r>
              <a:rPr lang="de-DE" altLang="de-DE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Energieangebot der Sonne</a:t>
            </a:r>
            <a:endParaRPr lang="de-DE" altLang="de-DE" sz="1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eaLnBrk="1" hangingPunct="1"/>
            <a:endParaRPr lang="de-DE" altLang="de-DE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buFont typeface="Wingdings" panose="05000000000000000000" pitchFamily="2" charset="2"/>
              <a:buChar char="§"/>
            </a:pPr>
            <a:r>
              <a:rPr lang="de-DE" altLang="de-DE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Architektur</a:t>
            </a:r>
            <a:endParaRPr lang="de-DE" altLang="de-DE" sz="1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eaLnBrk="1" hangingPunct="1"/>
            <a:endParaRPr lang="de-DE" altLang="de-DE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buFont typeface="Wingdings" panose="05000000000000000000" pitchFamily="2" charset="2"/>
              <a:buChar char="§"/>
            </a:pPr>
            <a:r>
              <a:rPr lang="de-DE" altLang="de-DE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Photovoltaik</a:t>
            </a:r>
            <a:endParaRPr lang="de-DE" altLang="de-DE" sz="1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eaLnBrk="1" hangingPunct="1"/>
            <a:endParaRPr lang="de-DE" altLang="de-DE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buFont typeface="Wingdings" panose="05000000000000000000" pitchFamily="2" charset="2"/>
              <a:buChar char="§"/>
            </a:pPr>
            <a:r>
              <a:rPr lang="de-DE" altLang="de-DE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Solarthermie</a:t>
            </a:r>
            <a:endParaRPr lang="de-DE" altLang="de-DE" sz="1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eaLnBrk="1" hangingPunct="1"/>
            <a:endParaRPr lang="de-DE" altLang="de-DE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eaLnBrk="1" hangingPunct="1">
              <a:defRPr/>
            </a:pPr>
            <a:endParaRPr lang="de-DE" sz="1600" dirty="0" smtClean="0">
              <a:latin typeface="Calibri" charset="0"/>
              <a:cs typeface="+mn-cs"/>
            </a:endParaRPr>
          </a:p>
          <a:p>
            <a:pPr eaLnBrk="1" hangingPunct="1">
              <a:defRPr/>
            </a:pPr>
            <a:endParaRPr lang="de-DE" b="1" dirty="0" smtClean="0">
              <a:latin typeface="Calibri" charset="0"/>
              <a:cs typeface="+mn-cs"/>
            </a:endParaRPr>
          </a:p>
          <a:p>
            <a:pPr marL="0" indent="0" eaLnBrk="1" hangingPunct="1">
              <a:defRPr/>
            </a:pPr>
            <a:endParaRPr lang="de-DE" dirty="0" smtClean="0">
              <a:latin typeface="Calibri" charset="0"/>
              <a:cs typeface="+mn-cs"/>
            </a:endParaRPr>
          </a:p>
          <a:p>
            <a:pPr eaLnBrk="1" hangingPunct="1">
              <a:defRPr/>
            </a:pPr>
            <a:endParaRPr lang="de-DE" dirty="0" smtClean="0">
              <a:latin typeface="Calibri" charset="0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 smtClean="0"/>
              <a:t>Solarenergie</a:t>
            </a:r>
            <a:endParaRPr lang="de-CH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CH" b="1" dirty="0" smtClean="0"/>
              <a:t>Kosten und Nutzen von PV-Anlagen</a:t>
            </a:r>
          </a:p>
          <a:p>
            <a:endParaRPr lang="de-CH" b="1" dirty="0"/>
          </a:p>
          <a:p>
            <a:r>
              <a:rPr lang="de-CH" sz="1600" dirty="0" smtClean="0"/>
              <a:t>Modellrechnung für 1kW </a:t>
            </a:r>
            <a:r>
              <a:rPr lang="de-CH" sz="1600" dirty="0" err="1" smtClean="0"/>
              <a:t>peak</a:t>
            </a:r>
            <a:r>
              <a:rPr lang="de-CH" sz="1600" dirty="0" smtClean="0"/>
              <a:t> </a:t>
            </a:r>
            <a:r>
              <a:rPr lang="en-US" altLang="ja-JP" sz="1600" dirty="0">
                <a:ea typeface="ＭＳ Ｐゴシック" charset="-128"/>
              </a:rPr>
              <a:t>~ </a:t>
            </a:r>
            <a:r>
              <a:rPr lang="de-CH" altLang="ja-JP" sz="1600" dirty="0" smtClean="0"/>
              <a:t>m</a:t>
            </a:r>
            <a:r>
              <a:rPr lang="de-CH" sz="1600" baseline="30000" dirty="0" smtClean="0"/>
              <a:t>2 </a:t>
            </a:r>
            <a:r>
              <a:rPr lang="de-CH" sz="1600" dirty="0" smtClean="0"/>
              <a:t> Dachfläche</a:t>
            </a:r>
          </a:p>
          <a:p>
            <a:endParaRPr lang="de-CH" sz="1600" dirty="0"/>
          </a:p>
          <a:p>
            <a:pPr>
              <a:buFont typeface="Wingdings" panose="05000000000000000000" pitchFamily="2" charset="2"/>
              <a:buChar char="§"/>
            </a:pPr>
            <a:r>
              <a:rPr lang="de-CH" sz="1600" dirty="0" smtClean="0"/>
              <a:t>Investition </a:t>
            </a:r>
            <a:r>
              <a:rPr lang="de-CH" sz="1600" dirty="0" err="1" smtClean="0"/>
              <a:t>ca</a:t>
            </a:r>
            <a:r>
              <a:rPr lang="de-CH" sz="1600" dirty="0" smtClean="0"/>
              <a:t> 4500 Euro</a:t>
            </a:r>
          </a:p>
          <a:p>
            <a:pPr>
              <a:buFont typeface="Wingdings" panose="05000000000000000000" pitchFamily="2" charset="2"/>
              <a:buChar char="§"/>
            </a:pPr>
            <a:endParaRPr lang="de-CH" sz="1600" dirty="0"/>
          </a:p>
          <a:p>
            <a:pPr>
              <a:buFont typeface="Wingdings" panose="05000000000000000000" pitchFamily="2" charset="2"/>
              <a:buChar char="§"/>
            </a:pPr>
            <a:r>
              <a:rPr lang="de-CH" sz="1600" dirty="0" smtClean="0"/>
              <a:t>80% Leistungsgarantie für 25 Jahre</a:t>
            </a:r>
          </a:p>
          <a:p>
            <a:pPr>
              <a:buFont typeface="Wingdings" panose="05000000000000000000" pitchFamily="2" charset="2"/>
              <a:buChar char="§"/>
            </a:pPr>
            <a:endParaRPr lang="de-CH" sz="1600" dirty="0"/>
          </a:p>
          <a:p>
            <a:pPr>
              <a:buFont typeface="Wingdings" panose="05000000000000000000" pitchFamily="2" charset="2"/>
              <a:buChar char="§"/>
            </a:pPr>
            <a:r>
              <a:rPr lang="de-CH" sz="1600" dirty="0" smtClean="0"/>
              <a:t>Jährlicher Ertrag 900 – 1000kWh wird nach EEG 20 Jahre mit 94.21 ct/ kWh vergütet. </a:t>
            </a:r>
          </a:p>
          <a:p>
            <a:pPr>
              <a:buFont typeface="Wingdings" panose="05000000000000000000" pitchFamily="2" charset="2"/>
              <a:buChar char="§"/>
            </a:pPr>
            <a:endParaRPr lang="de-CH" sz="1600" dirty="0"/>
          </a:p>
          <a:p>
            <a:pPr>
              <a:buFont typeface="Wingdings" panose="05000000000000000000" pitchFamily="2" charset="2"/>
              <a:buChar char="§"/>
            </a:pPr>
            <a:r>
              <a:rPr lang="de-CH" sz="1600" dirty="0" smtClean="0"/>
              <a:t>Tilgung der Investition mit Vergütung für erzeugten Strom dauert 12.5 Jahre (bei 4% Zins, 96% Auszahlung –KfW Darlehen).</a:t>
            </a:r>
          </a:p>
          <a:p>
            <a:pPr>
              <a:buFont typeface="Wingdings" panose="05000000000000000000" pitchFamily="2" charset="2"/>
              <a:buChar char="§"/>
            </a:pPr>
            <a:endParaRPr lang="de-CH" sz="1600" dirty="0"/>
          </a:p>
          <a:p>
            <a:pPr>
              <a:buFont typeface="Wingdings" panose="05000000000000000000" pitchFamily="2" charset="2"/>
              <a:buChar char="§"/>
            </a:pPr>
            <a:r>
              <a:rPr lang="de-CH" sz="1600" dirty="0" smtClean="0"/>
              <a:t>Gewinn: ja nach Steuersatz, &gt; 20’000 kWh sauberer Strom</a:t>
            </a:r>
            <a:endParaRPr lang="de-CH" sz="1600" dirty="0"/>
          </a:p>
          <a:p>
            <a:endParaRPr lang="de-CH" sz="1600" dirty="0"/>
          </a:p>
        </p:txBody>
      </p:sp>
    </p:spTree>
    <p:extLst>
      <p:ext uri="{BB962C8B-B14F-4D97-AF65-F5344CB8AC3E}">
        <p14:creationId xmlns:p14="http://schemas.microsoft.com/office/powerpoint/2010/main" val="86485792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 smtClean="0"/>
              <a:t>Solarenergie</a:t>
            </a:r>
            <a:endParaRPr lang="de-CH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CH" b="1" dirty="0" smtClean="0"/>
              <a:t>Entwicklung PV-Anlagen in Deutschland</a:t>
            </a:r>
          </a:p>
          <a:p>
            <a:endParaRPr lang="de-CH" b="1" dirty="0"/>
          </a:p>
          <a:p>
            <a:r>
              <a:rPr lang="de-CH" sz="1600" b="1" dirty="0" smtClean="0"/>
              <a:t>Installierte Gesamtleistung</a:t>
            </a:r>
          </a:p>
          <a:p>
            <a:endParaRPr lang="de-CH" sz="1600" dirty="0"/>
          </a:p>
          <a:p>
            <a:pPr>
              <a:buFont typeface="Wingdings" panose="05000000000000000000" pitchFamily="2" charset="2"/>
              <a:buChar char="§"/>
            </a:pPr>
            <a:r>
              <a:rPr lang="de-CH" sz="1600" dirty="0" smtClean="0"/>
              <a:t>2003		   250 MW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de-CH" sz="1600" dirty="0" smtClean="0"/>
              <a:t>2004 + 300 MW	= 550 MW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de-CH" sz="1600" dirty="0" smtClean="0"/>
              <a:t>2005 + 450 MW	= 1000 MW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de-CH" sz="1600" dirty="0" smtClean="0"/>
              <a:t>2006 + 800 MW	= 1800 MW mit ca. 18 Mio. m</a:t>
            </a:r>
            <a:r>
              <a:rPr lang="de-CH" sz="1600" baseline="30000" dirty="0" smtClean="0"/>
              <a:t>2</a:t>
            </a:r>
            <a:r>
              <a:rPr lang="de-CH" sz="1600" dirty="0" smtClean="0"/>
              <a:t> Kollektorfläche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de-CH" sz="1600" dirty="0" smtClean="0"/>
              <a:t>mit 1 - 2 kW </a:t>
            </a:r>
            <a:r>
              <a:rPr lang="de-CH" sz="1600" dirty="0" err="1" smtClean="0"/>
              <a:t>peak</a:t>
            </a:r>
            <a:r>
              <a:rPr lang="de-CH" sz="1600" dirty="0" smtClean="0"/>
              <a:t> kann ein sparsamer Haushalt im Sommer zeitnah den selbstverbrauchten Strom erzeugen (1000 – 2000 kWh).</a:t>
            </a:r>
          </a:p>
          <a:p>
            <a:pPr>
              <a:buFont typeface="Wingdings" panose="05000000000000000000" pitchFamily="2" charset="2"/>
              <a:buChar char="§"/>
            </a:pPr>
            <a:endParaRPr lang="de-CH" sz="1600" dirty="0"/>
          </a:p>
          <a:p>
            <a:pPr marL="0" indent="0"/>
            <a:r>
              <a:rPr lang="de-CH" sz="1600" b="1" dirty="0" smtClean="0"/>
              <a:t>Im Sommerhalbjahr erzeugt die Sonne den Strom von ca. 1,2 Mio. Haushalten – PV-Anteil Strom = 0.29 %, EE-Anteil Strom = 10,5 %</a:t>
            </a:r>
            <a:endParaRPr lang="de-CH" sz="1600" b="1" dirty="0"/>
          </a:p>
        </p:txBody>
      </p:sp>
    </p:spTree>
    <p:extLst>
      <p:ext uri="{BB962C8B-B14F-4D97-AF65-F5344CB8AC3E}">
        <p14:creationId xmlns:p14="http://schemas.microsoft.com/office/powerpoint/2010/main" val="148076010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 smtClean="0"/>
              <a:t>Sonnenenergie</a:t>
            </a:r>
            <a:endParaRPr lang="de-CH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CH" b="1" dirty="0" smtClean="0"/>
              <a:t>Zukunft Solarstrom</a:t>
            </a:r>
            <a:endParaRPr lang="de-CH" dirty="0" smtClean="0"/>
          </a:p>
          <a:p>
            <a:endParaRPr lang="de-CH" b="1" dirty="0"/>
          </a:p>
          <a:p>
            <a:pPr>
              <a:buFont typeface="Wingdings" panose="05000000000000000000" pitchFamily="2" charset="2"/>
              <a:buChar char="§"/>
            </a:pPr>
            <a:r>
              <a:rPr lang="de-CH" sz="1600" dirty="0" smtClean="0"/>
              <a:t>Steigende Energiekosten, Klimaschutz, Atomausstieg</a:t>
            </a:r>
          </a:p>
          <a:p>
            <a:pPr>
              <a:buFont typeface="Wingdings" panose="05000000000000000000" pitchFamily="2" charset="2"/>
              <a:buChar char="§"/>
            </a:pPr>
            <a:endParaRPr lang="de-CH" sz="1600" dirty="0"/>
          </a:p>
          <a:p>
            <a:pPr>
              <a:buFont typeface="Wingdings" panose="05000000000000000000" pitchFamily="2" charset="2"/>
              <a:buChar char="§"/>
            </a:pPr>
            <a:r>
              <a:rPr lang="de-CH" sz="1600" dirty="0" smtClean="0"/>
              <a:t>EEG wird weiter angepasst, jährlicher Abschlag 7 – 10 %</a:t>
            </a:r>
          </a:p>
          <a:p>
            <a:pPr>
              <a:buFont typeface="Wingdings" panose="05000000000000000000" pitchFamily="2" charset="2"/>
              <a:buChar char="§"/>
            </a:pPr>
            <a:endParaRPr lang="de-CH" sz="1600" dirty="0"/>
          </a:p>
          <a:p>
            <a:pPr>
              <a:buFont typeface="Wingdings" panose="05000000000000000000" pitchFamily="2" charset="2"/>
              <a:buChar char="§"/>
            </a:pPr>
            <a:r>
              <a:rPr lang="de-CH" sz="1600" dirty="0" smtClean="0"/>
              <a:t>D 2011 – 2020: Anteil Strom bis 5 %, Kosten -50 %</a:t>
            </a:r>
          </a:p>
          <a:p>
            <a:pPr>
              <a:buFont typeface="Wingdings" panose="05000000000000000000" pitchFamily="2" charset="2"/>
              <a:buChar char="§"/>
            </a:pPr>
            <a:endParaRPr lang="de-CH" sz="1600" dirty="0"/>
          </a:p>
          <a:p>
            <a:pPr>
              <a:buFont typeface="Wingdings" panose="05000000000000000000" pitchFamily="2" charset="2"/>
              <a:buChar char="§"/>
            </a:pPr>
            <a:r>
              <a:rPr lang="de-CH" sz="1600" dirty="0" smtClean="0"/>
              <a:t>Solarstrom wird wettbewerbsfähig</a:t>
            </a:r>
          </a:p>
          <a:p>
            <a:pPr>
              <a:buFont typeface="Wingdings" panose="05000000000000000000" pitchFamily="2" charset="2"/>
              <a:buChar char="§"/>
            </a:pPr>
            <a:endParaRPr lang="de-CH" sz="1600" dirty="0"/>
          </a:p>
          <a:p>
            <a:pPr>
              <a:buFont typeface="Wingdings" panose="05000000000000000000" pitchFamily="2" charset="2"/>
              <a:buChar char="§"/>
            </a:pPr>
            <a:r>
              <a:rPr lang="de-CH" sz="1600" dirty="0" smtClean="0"/>
              <a:t>Wachstum vor allem in sonnenreichen Regionen</a:t>
            </a:r>
          </a:p>
          <a:p>
            <a:pPr>
              <a:buFont typeface="Wingdings" panose="05000000000000000000" pitchFamily="2" charset="2"/>
              <a:buChar char="§"/>
            </a:pPr>
            <a:endParaRPr lang="de-CH" sz="1600" dirty="0"/>
          </a:p>
          <a:p>
            <a:pPr>
              <a:buFont typeface="Wingdings" panose="05000000000000000000" pitchFamily="2" charset="2"/>
              <a:buChar char="§"/>
            </a:pPr>
            <a:r>
              <a:rPr lang="de-CH" sz="1600" dirty="0" smtClean="0"/>
              <a:t>Autarke Systeme in Regionen ohne Netz</a:t>
            </a:r>
            <a:endParaRPr lang="de-CH" sz="1600" dirty="0"/>
          </a:p>
        </p:txBody>
      </p:sp>
    </p:spTree>
    <p:extLst>
      <p:ext uri="{BB962C8B-B14F-4D97-AF65-F5344CB8AC3E}">
        <p14:creationId xmlns:p14="http://schemas.microsoft.com/office/powerpoint/2010/main" val="319029046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 smtClean="0"/>
              <a:t>Solarenergie</a:t>
            </a:r>
            <a:endParaRPr lang="de-CH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1484312"/>
            <a:ext cx="8686800" cy="5373687"/>
          </a:xfrm>
        </p:spPr>
        <p:txBody>
          <a:bodyPr/>
          <a:lstStyle/>
          <a:p>
            <a:r>
              <a:rPr lang="de-CH" b="1" dirty="0" smtClean="0"/>
              <a:t>Sonnenenergie-Ertrag in München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de-CH" b="1" dirty="0"/>
              <a:t> </a:t>
            </a:r>
            <a:r>
              <a:rPr lang="de-CH" sz="1600" dirty="0" smtClean="0"/>
              <a:t>Wärme-Ertrag mit Warmwasser-Speicher (400 l)</a:t>
            </a:r>
          </a:p>
          <a:p>
            <a:pPr marL="0" indent="0"/>
            <a:endParaRPr lang="de-CH" sz="1600" b="1" dirty="0"/>
          </a:p>
          <a:p>
            <a:pPr marL="0" indent="0"/>
            <a:endParaRPr lang="de-CH" sz="1600" b="1" dirty="0" smtClean="0"/>
          </a:p>
          <a:p>
            <a:pPr marL="0" indent="0"/>
            <a:endParaRPr lang="de-CH" sz="1600" b="1" dirty="0"/>
          </a:p>
          <a:p>
            <a:pPr marL="0" indent="0"/>
            <a:endParaRPr lang="de-CH" sz="1600" b="1" dirty="0" smtClean="0"/>
          </a:p>
          <a:p>
            <a:pPr marL="0" indent="0"/>
            <a:r>
              <a:rPr lang="de-CH" sz="1600" b="1" dirty="0" smtClean="0"/>
              <a:t>									</a:t>
            </a:r>
            <a:endParaRPr lang="de-CH" sz="1600" b="1" dirty="0"/>
          </a:p>
          <a:p>
            <a:pPr marL="0" indent="0"/>
            <a:r>
              <a:rPr lang="de-CH" sz="1600" b="1" dirty="0" smtClean="0"/>
              <a:t>							Warmwasser: </a:t>
            </a:r>
          </a:p>
          <a:p>
            <a:pPr marL="0" indent="0"/>
            <a:r>
              <a:rPr lang="de-CH" sz="1600" b="1" dirty="0" smtClean="0"/>
              <a:t>							</a:t>
            </a:r>
            <a:r>
              <a:rPr lang="de-CH" sz="1600" dirty="0" smtClean="0"/>
              <a:t>4 Personen 8 kWh täglich</a:t>
            </a:r>
          </a:p>
          <a:p>
            <a:pPr marL="0" indent="0"/>
            <a:endParaRPr lang="de-CH" sz="1600" b="1" dirty="0" smtClean="0"/>
          </a:p>
          <a:p>
            <a:pPr marL="0" indent="0"/>
            <a:endParaRPr lang="de-CH" sz="1600" b="1" dirty="0" smtClean="0"/>
          </a:p>
          <a:p>
            <a:pPr marL="0" indent="0"/>
            <a:endParaRPr lang="de-CH" sz="1600" b="1" dirty="0"/>
          </a:p>
          <a:p>
            <a:pPr marL="0" indent="0"/>
            <a:endParaRPr lang="de-CH" sz="1600" b="1" dirty="0" smtClean="0"/>
          </a:p>
          <a:p>
            <a:pPr marL="0" indent="0"/>
            <a:endParaRPr lang="de-CH" sz="1600" b="1" dirty="0"/>
          </a:p>
          <a:p>
            <a:pPr marL="0" indent="0"/>
            <a:r>
              <a:rPr lang="de-CH" sz="1600" b="1" dirty="0"/>
              <a:t>	</a:t>
            </a:r>
            <a:r>
              <a:rPr lang="de-CH" sz="1600" b="1" dirty="0" smtClean="0"/>
              <a:t>				Warmwasser:</a:t>
            </a:r>
          </a:p>
          <a:p>
            <a:pPr marL="0" indent="0"/>
            <a:r>
              <a:rPr lang="de-CH" sz="1600" b="1" dirty="0"/>
              <a:t>	</a:t>
            </a:r>
            <a:r>
              <a:rPr lang="de-CH" sz="1600" b="1" dirty="0" smtClean="0"/>
              <a:t>				</a:t>
            </a:r>
            <a:r>
              <a:rPr lang="de-CH" sz="1600" dirty="0" smtClean="0"/>
              <a:t>Marz bis inkl. Oktober</a:t>
            </a:r>
          </a:p>
          <a:p>
            <a:pPr marL="0" indent="0"/>
            <a:r>
              <a:rPr lang="de-CH" sz="1600" b="1" dirty="0"/>
              <a:t>	</a:t>
            </a:r>
            <a:r>
              <a:rPr lang="de-CH" sz="1600" b="1" dirty="0" smtClean="0"/>
              <a:t>				Energie-Ersparnis</a:t>
            </a:r>
          </a:p>
          <a:p>
            <a:pPr marL="0" indent="0"/>
            <a:r>
              <a:rPr lang="de-CH" sz="1600" b="1" dirty="0"/>
              <a:t>	</a:t>
            </a:r>
            <a:r>
              <a:rPr lang="de-CH" sz="1600" b="1" dirty="0" smtClean="0"/>
              <a:t>				</a:t>
            </a:r>
            <a:r>
              <a:rPr lang="de-CH" sz="1600" dirty="0" smtClean="0"/>
              <a:t>8 Monate = 240 * 8 = 1920 kWh ~ 300 l Öl</a:t>
            </a:r>
            <a:endParaRPr lang="de-CH" sz="1600" b="1" dirty="0"/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2228548"/>
            <a:ext cx="6281980" cy="3432700"/>
          </a:xfrm>
          <a:prstGeom prst="rect">
            <a:avLst/>
          </a:prstGeom>
        </p:spPr>
      </p:pic>
      <p:pic>
        <p:nvPicPr>
          <p:cNvPr id="6" name="Grafik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0989" y="5827941"/>
            <a:ext cx="4285859" cy="7376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528678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 smtClean="0"/>
              <a:t>Solarenergie</a:t>
            </a:r>
            <a:endParaRPr lang="de-CH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1484312"/>
            <a:ext cx="8579296" cy="5113039"/>
          </a:xfrm>
        </p:spPr>
        <p:txBody>
          <a:bodyPr/>
          <a:lstStyle/>
          <a:p>
            <a:pPr marL="0" indent="0"/>
            <a:r>
              <a:rPr lang="de-CH" b="1" dirty="0" smtClean="0"/>
              <a:t>Sonnenenergie-Ertrag in München</a:t>
            </a:r>
          </a:p>
          <a:p>
            <a:pPr marL="0" indent="0"/>
            <a:endParaRPr lang="de-CH" sz="1600" dirty="0"/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de-CH" sz="1600" dirty="0" smtClean="0"/>
              <a:t>Wärme-Ertrag mit Speicher (800 l) für Warmwasser und Heizung</a:t>
            </a:r>
          </a:p>
          <a:p>
            <a:pPr marL="0" indent="0"/>
            <a:endParaRPr lang="de-CH" sz="1600" dirty="0"/>
          </a:p>
          <a:p>
            <a:pPr marL="0" indent="0"/>
            <a:endParaRPr lang="de-CH" sz="1600" dirty="0" smtClean="0"/>
          </a:p>
          <a:p>
            <a:pPr marL="0" indent="0"/>
            <a:endParaRPr lang="de-CH" sz="1600" dirty="0"/>
          </a:p>
          <a:p>
            <a:pPr marL="0" indent="0"/>
            <a:endParaRPr lang="de-CH" sz="1600" dirty="0" smtClean="0"/>
          </a:p>
          <a:p>
            <a:pPr marL="0" indent="0"/>
            <a:endParaRPr lang="de-CH" sz="1600" dirty="0"/>
          </a:p>
          <a:p>
            <a:pPr marL="0" indent="0"/>
            <a:r>
              <a:rPr lang="de-CH" sz="1600" dirty="0" smtClean="0"/>
              <a:t>						  </a:t>
            </a:r>
            <a:r>
              <a:rPr lang="de-CH" sz="1600" b="1" dirty="0" smtClean="0"/>
              <a:t>Warmwasser: </a:t>
            </a:r>
            <a:r>
              <a:rPr lang="de-CH" sz="1600" dirty="0" smtClean="0"/>
              <a:t>4 Pers. 8 kWh tägl.</a:t>
            </a:r>
          </a:p>
          <a:p>
            <a:pPr marL="0" indent="0"/>
            <a:endParaRPr lang="de-CH" sz="1600" dirty="0"/>
          </a:p>
          <a:p>
            <a:pPr marL="0" indent="0"/>
            <a:endParaRPr lang="de-CH" sz="1600" dirty="0" smtClean="0"/>
          </a:p>
          <a:p>
            <a:pPr marL="0" indent="0"/>
            <a:endParaRPr lang="de-CH" sz="1600" dirty="0"/>
          </a:p>
          <a:p>
            <a:pPr marL="0" indent="0"/>
            <a:endParaRPr lang="de-CH" sz="1600" dirty="0" smtClean="0"/>
          </a:p>
          <a:p>
            <a:pPr marL="0" indent="0"/>
            <a:r>
              <a:rPr lang="de-CH" sz="1600" dirty="0"/>
              <a:t>	</a:t>
            </a:r>
            <a:r>
              <a:rPr lang="de-CH" sz="1600" dirty="0" smtClean="0"/>
              <a:t>	§		</a:t>
            </a:r>
          </a:p>
          <a:p>
            <a:pPr marL="0" indent="0"/>
            <a:r>
              <a:rPr lang="de-CH" sz="1600" dirty="0"/>
              <a:t>	</a:t>
            </a:r>
            <a:r>
              <a:rPr lang="de-CH" sz="1600" dirty="0" smtClean="0"/>
              <a:t>			</a:t>
            </a:r>
            <a:r>
              <a:rPr lang="de-CH" sz="1600" b="1" dirty="0" smtClean="0"/>
              <a:t>Warmwasser		Heizung</a:t>
            </a:r>
          </a:p>
          <a:p>
            <a:pPr marL="0" indent="0"/>
            <a:r>
              <a:rPr lang="de-CH" sz="1600" b="1" dirty="0"/>
              <a:t>	</a:t>
            </a:r>
            <a:r>
              <a:rPr lang="de-CH" sz="1600" b="1" dirty="0" smtClean="0"/>
              <a:t>			</a:t>
            </a:r>
            <a:r>
              <a:rPr lang="de-CH" sz="1600" dirty="0" smtClean="0"/>
              <a:t>Feb. bis Nov. 		März, April, Sept., Okt.</a:t>
            </a:r>
          </a:p>
          <a:p>
            <a:pPr marL="0" indent="0"/>
            <a:r>
              <a:rPr lang="de-CH" sz="1600" dirty="0"/>
              <a:t>	</a:t>
            </a:r>
            <a:r>
              <a:rPr lang="de-CH" sz="1600" dirty="0" smtClean="0"/>
              <a:t>			</a:t>
            </a:r>
            <a:r>
              <a:rPr lang="de-CH" sz="1600" b="1" dirty="0" smtClean="0"/>
              <a:t>Energie-Ersparnis</a:t>
            </a:r>
          </a:p>
          <a:p>
            <a:pPr marL="0" indent="0"/>
            <a:r>
              <a:rPr lang="de-CH" sz="1600" dirty="0"/>
              <a:t>	</a:t>
            </a:r>
            <a:r>
              <a:rPr lang="de-CH" sz="1600" dirty="0" smtClean="0"/>
              <a:t>			10 Monate = 300 * 8 + 1000 Heiz. = 3400 kWh ~ 500 l Öl</a:t>
            </a:r>
            <a:endParaRPr lang="de-CH" sz="1600" dirty="0"/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2420888"/>
            <a:ext cx="5706591" cy="3024336"/>
          </a:xfrm>
          <a:prstGeom prst="rect">
            <a:avLst/>
          </a:prstGeom>
        </p:spPr>
      </p:pic>
      <p:pic>
        <p:nvPicPr>
          <p:cNvPr id="5" name="Grafik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" y="5445224"/>
            <a:ext cx="3394720" cy="6657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345432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 smtClean="0"/>
              <a:t>Solarenergie</a:t>
            </a:r>
            <a:endParaRPr lang="de-CH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CH" b="1" dirty="0" smtClean="0"/>
              <a:t>Solarthermische Anlagen Kosten/</a:t>
            </a:r>
            <a:r>
              <a:rPr lang="de-CH" b="1" dirty="0" err="1" smtClean="0"/>
              <a:t>Nutezn</a:t>
            </a:r>
            <a:endParaRPr lang="de-CH" b="1" dirty="0" smtClean="0"/>
          </a:p>
          <a:p>
            <a:endParaRPr lang="de-CH" sz="1600" dirty="0"/>
          </a:p>
          <a:p>
            <a:pPr>
              <a:buFont typeface="Wingdings" panose="05000000000000000000" pitchFamily="2" charset="2"/>
              <a:buChar char="§"/>
            </a:pPr>
            <a:r>
              <a:rPr lang="de-CH" sz="1600" dirty="0" smtClean="0"/>
              <a:t>Gutes Gefühl – die Sonne schafft Nutzwärme, die Heizung ruht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de-CH" sz="1600" dirty="0" smtClean="0"/>
              <a:t>Nach der Investition – die Sonne scheint kostenlos</a:t>
            </a:r>
          </a:p>
          <a:p>
            <a:pPr>
              <a:buFont typeface="Wingdings" panose="05000000000000000000" pitchFamily="2" charset="2"/>
              <a:buChar char="§"/>
            </a:pPr>
            <a:endParaRPr lang="de-CH" sz="1600" dirty="0"/>
          </a:p>
          <a:p>
            <a:pPr marL="0" indent="0"/>
            <a:r>
              <a:rPr lang="de-CH" sz="1600" dirty="0" smtClean="0"/>
              <a:t>Förderung BAFA:</a:t>
            </a:r>
          </a:p>
          <a:p>
            <a:pPr marL="0" indent="0"/>
            <a:endParaRPr lang="de-CH" sz="1600" dirty="0"/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de-CH" sz="1600" dirty="0" smtClean="0"/>
              <a:t>Warmwasser			bis 40m</a:t>
            </a:r>
            <a:r>
              <a:rPr lang="de-CH" sz="1600" baseline="30000" dirty="0" smtClean="0"/>
              <a:t>2</a:t>
            </a:r>
            <a:r>
              <a:rPr lang="de-CH" sz="1600" dirty="0" smtClean="0"/>
              <a:t>	40 Euro / m</a:t>
            </a:r>
            <a:r>
              <a:rPr lang="de-CH" sz="1600" baseline="30000" dirty="0" smtClean="0"/>
              <a:t>2 </a:t>
            </a:r>
            <a:r>
              <a:rPr lang="de-CH" sz="1600" dirty="0" smtClean="0"/>
              <a:t>, mindestens 275 Euro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de-CH" sz="1600" dirty="0" smtClean="0"/>
              <a:t>Warmwasser und Raumheizung	bis 40</a:t>
            </a:r>
            <a:r>
              <a:rPr lang="de-CH" sz="1600" dirty="0"/>
              <a:t> m</a:t>
            </a:r>
            <a:r>
              <a:rPr lang="de-CH" sz="1600" baseline="30000" dirty="0"/>
              <a:t>2 </a:t>
            </a:r>
            <a:r>
              <a:rPr lang="de-CH" sz="1600" baseline="30000" dirty="0" smtClean="0"/>
              <a:t> </a:t>
            </a:r>
            <a:r>
              <a:rPr lang="de-CH" sz="1600" dirty="0" smtClean="0"/>
              <a:t> 	70 Euro / m</a:t>
            </a:r>
            <a:r>
              <a:rPr lang="de-CH" sz="1600" baseline="30000" dirty="0" smtClean="0"/>
              <a:t>2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de-CH" sz="1600" baseline="30000" dirty="0"/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de-CH" sz="1600" baseline="30000" dirty="0" smtClean="0"/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de-CH" sz="1600" baseline="30000" dirty="0"/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de-CH" sz="1600" baseline="30000" dirty="0" smtClean="0"/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de-CH" sz="1600" baseline="30000" dirty="0"/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de-CH" sz="1600" baseline="30000" dirty="0" smtClean="0"/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de-CH" sz="1600" baseline="30000" dirty="0"/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de-CH" sz="1600" baseline="30000" dirty="0" smtClean="0"/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de-CH" sz="1600" baseline="30000" dirty="0"/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de-CH" sz="1600" baseline="30000" dirty="0" smtClean="0"/>
          </a:p>
          <a:p>
            <a:pPr marL="0" indent="0"/>
            <a:r>
              <a:rPr lang="de-DE" sz="1600" dirty="0">
                <a:cs typeface="Times New Roman" pitchFamily="18" charset="0"/>
              </a:rPr>
              <a:t>Bei größeren </a:t>
            </a:r>
            <a:r>
              <a:rPr lang="de-DE" sz="1600" dirty="0" smtClean="0">
                <a:cs typeface="Times New Roman" pitchFamily="18" charset="0"/>
              </a:rPr>
              <a:t>Anlagen:</a:t>
            </a:r>
            <a:r>
              <a:rPr lang="de-DE" altLang="ja-JP" sz="1600" dirty="0" smtClean="0">
                <a:ea typeface="ＭＳ Ｐゴシック" charset="-128"/>
              </a:rPr>
              <a:t> </a:t>
            </a:r>
            <a:r>
              <a:rPr lang="de-DE" sz="1600" dirty="0">
                <a:cs typeface="Times New Roman" pitchFamily="18" charset="0"/>
              </a:rPr>
              <a:t>weniger Investition und weniger Verluste pro Nutzer</a:t>
            </a:r>
          </a:p>
          <a:p>
            <a:pPr marL="0" indent="0"/>
            <a:endParaRPr lang="de-CH" sz="1600" dirty="0" smtClean="0"/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de-CH" sz="1600" baseline="30000" dirty="0"/>
          </a:p>
          <a:p>
            <a:pPr marL="0" indent="0"/>
            <a:endParaRPr lang="de-CH" sz="1600" dirty="0"/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7452" y="4365104"/>
            <a:ext cx="8169348" cy="1432684"/>
          </a:xfrm>
          <a:prstGeom prst="rect">
            <a:avLst/>
          </a:prstGeom>
        </p:spPr>
      </p:pic>
      <p:cxnSp>
        <p:nvCxnSpPr>
          <p:cNvPr id="15" name="Gerade Verbindung mit Pfeil 14"/>
          <p:cNvCxnSpPr/>
          <p:nvPr/>
        </p:nvCxnSpPr>
        <p:spPr>
          <a:xfrm flipH="1" flipV="1">
            <a:off x="1259632" y="5819387"/>
            <a:ext cx="432048" cy="345917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05024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 smtClean="0"/>
              <a:t>Solarenergie</a:t>
            </a:r>
            <a:endParaRPr lang="de-CH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CH" b="1" dirty="0" smtClean="0"/>
              <a:t>Entwicklung Solarthermie in Deutschland</a:t>
            </a:r>
          </a:p>
          <a:p>
            <a:endParaRPr lang="de-CH" b="1" dirty="0"/>
          </a:p>
          <a:p>
            <a:r>
              <a:rPr lang="de-CH" sz="1600" dirty="0" smtClean="0"/>
              <a:t>Installierte Gesamtfläche</a:t>
            </a:r>
          </a:p>
          <a:p>
            <a:endParaRPr lang="de-CH" sz="1600" dirty="0"/>
          </a:p>
          <a:p>
            <a:pPr marL="285750" indent="-285750" defTabSz="762000" eaLnBrk="1" hangingPunct="1">
              <a:lnSpc>
                <a:spcPct val="125000"/>
              </a:lnSpc>
              <a:spcBef>
                <a:spcPct val="75000"/>
              </a:spcBef>
              <a:buFont typeface="Wingdings" panose="05000000000000000000" pitchFamily="2" charset="2"/>
              <a:buChar char="§"/>
            </a:pPr>
            <a:r>
              <a:rPr lang="de-CH" altLang="ja-JP" sz="1600" dirty="0" smtClean="0">
                <a:latin typeface="Arial" charset="0"/>
                <a:ea typeface="ＭＳ Ｐゴシック" charset="-128"/>
              </a:rPr>
              <a:t>2003                                  </a:t>
            </a:r>
            <a:r>
              <a:rPr lang="de-CH" altLang="ja-JP" sz="1600" dirty="0">
                <a:latin typeface="Arial" charset="0"/>
                <a:ea typeface="ＭＳ Ｐゴシック" charset="-128"/>
              </a:rPr>
              <a:t>5,25 </a:t>
            </a:r>
            <a:r>
              <a:rPr lang="de-CH" altLang="ja-JP" sz="1600" dirty="0" smtClean="0">
                <a:latin typeface="Arial" charset="0"/>
                <a:ea typeface="ＭＳ Ｐゴシック" charset="-128"/>
              </a:rPr>
              <a:t> Mio. </a:t>
            </a:r>
            <a:r>
              <a:rPr lang="de-CH" altLang="ja-JP" sz="1600" dirty="0">
                <a:latin typeface="Arial" charset="0"/>
                <a:ea typeface="ＭＳ Ｐゴシック" charset="-128"/>
              </a:rPr>
              <a:t>m</a:t>
            </a:r>
            <a:r>
              <a:rPr lang="de-CH" altLang="ja-JP" sz="1600" baseline="30000" dirty="0">
                <a:latin typeface="Arial" charset="0"/>
                <a:ea typeface="ＭＳ Ｐゴシック" charset="-128"/>
              </a:rPr>
              <a:t>2</a:t>
            </a:r>
          </a:p>
          <a:p>
            <a:pPr marL="285750" indent="-285750" defTabSz="762000" eaLnBrk="1" hangingPunct="1">
              <a:lnSpc>
                <a:spcPct val="125000"/>
              </a:lnSpc>
              <a:spcBef>
                <a:spcPct val="75000"/>
              </a:spcBef>
              <a:buFont typeface="Wingdings" panose="05000000000000000000" pitchFamily="2" charset="2"/>
              <a:buChar char="§"/>
            </a:pPr>
            <a:r>
              <a:rPr lang="de-CH" altLang="ja-JP" sz="1600" dirty="0" smtClean="0">
                <a:latin typeface="Arial" charset="0"/>
                <a:ea typeface="ＭＳ Ｐゴシック" charset="-128"/>
              </a:rPr>
              <a:t>2004     </a:t>
            </a:r>
            <a:r>
              <a:rPr lang="de-CH" altLang="ja-JP" sz="1600" dirty="0">
                <a:latin typeface="Arial" charset="0"/>
                <a:ea typeface="ＭＳ Ｐゴシック" charset="-128"/>
              </a:rPr>
              <a:t>+ 0,75 </a:t>
            </a:r>
            <a:r>
              <a:rPr lang="de-CH" altLang="ja-JP" sz="1600" dirty="0" smtClean="0">
                <a:latin typeface="Arial" charset="0"/>
                <a:ea typeface="ＭＳ Ｐゴシック" charset="-128"/>
              </a:rPr>
              <a:t>Mio. </a:t>
            </a:r>
            <a:r>
              <a:rPr lang="de-CH" altLang="ja-JP" sz="1600" dirty="0">
                <a:latin typeface="Arial" charset="0"/>
                <a:ea typeface="ＭＳ Ｐゴシック" charset="-128"/>
              </a:rPr>
              <a:t>m</a:t>
            </a:r>
            <a:r>
              <a:rPr lang="de-CH" altLang="ja-JP" sz="1600" baseline="30000" dirty="0">
                <a:latin typeface="Arial" charset="0"/>
                <a:ea typeface="ＭＳ Ｐゴシック" charset="-128"/>
              </a:rPr>
              <a:t>2 </a:t>
            </a:r>
            <a:r>
              <a:rPr lang="de-CH" altLang="ja-JP" sz="1600" dirty="0">
                <a:latin typeface="Arial" charset="0"/>
                <a:ea typeface="ＭＳ Ｐゴシック" charset="-128"/>
              </a:rPr>
              <a:t>  =  6      </a:t>
            </a:r>
            <a:r>
              <a:rPr lang="de-CH" altLang="ja-JP" sz="1600" dirty="0" smtClean="0">
                <a:latin typeface="Arial" charset="0"/>
                <a:ea typeface="ＭＳ Ｐゴシック" charset="-128"/>
              </a:rPr>
              <a:t>Mio. </a:t>
            </a:r>
            <a:r>
              <a:rPr lang="de-CH" altLang="ja-JP" sz="1600" dirty="0">
                <a:latin typeface="Arial" charset="0"/>
                <a:ea typeface="ＭＳ Ｐゴシック" charset="-128"/>
              </a:rPr>
              <a:t>m</a:t>
            </a:r>
            <a:r>
              <a:rPr lang="de-CH" altLang="ja-JP" sz="1600" baseline="30000" dirty="0">
                <a:latin typeface="Arial" charset="0"/>
                <a:ea typeface="ＭＳ Ｐゴシック" charset="-128"/>
              </a:rPr>
              <a:t>2</a:t>
            </a:r>
            <a:r>
              <a:rPr lang="de-CH" altLang="ja-JP" sz="1600" dirty="0">
                <a:latin typeface="Arial" charset="0"/>
                <a:ea typeface="ＭＳ Ｐゴシック" charset="-128"/>
              </a:rPr>
              <a:t> </a:t>
            </a:r>
          </a:p>
          <a:p>
            <a:pPr marL="285750" indent="-285750" defTabSz="762000" eaLnBrk="1" hangingPunct="1">
              <a:lnSpc>
                <a:spcPct val="125000"/>
              </a:lnSpc>
              <a:spcBef>
                <a:spcPct val="75000"/>
              </a:spcBef>
              <a:buFont typeface="Wingdings" panose="05000000000000000000" pitchFamily="2" charset="2"/>
              <a:buChar char="§"/>
            </a:pPr>
            <a:r>
              <a:rPr lang="de-CH" altLang="ja-JP" sz="1600" dirty="0">
                <a:latin typeface="Arial" charset="0"/>
                <a:ea typeface="ＭＳ Ｐゴシック" charset="-128"/>
              </a:rPr>
              <a:t>2005  </a:t>
            </a:r>
            <a:r>
              <a:rPr lang="de-CH" altLang="ja-JP" sz="1600" dirty="0" smtClean="0">
                <a:latin typeface="Arial" charset="0"/>
                <a:ea typeface="ＭＳ Ｐゴシック" charset="-128"/>
              </a:rPr>
              <a:t>   </a:t>
            </a:r>
            <a:r>
              <a:rPr lang="de-CH" altLang="ja-JP" sz="1600" dirty="0">
                <a:latin typeface="Arial" charset="0"/>
                <a:ea typeface="ＭＳ Ｐゴシック" charset="-128"/>
              </a:rPr>
              <a:t>+ 1      </a:t>
            </a:r>
            <a:r>
              <a:rPr lang="de-CH" altLang="ja-JP" sz="1600" dirty="0" smtClean="0">
                <a:latin typeface="Arial" charset="0"/>
                <a:ea typeface="ＭＳ Ｐゴシック" charset="-128"/>
              </a:rPr>
              <a:t>Mio. </a:t>
            </a:r>
            <a:r>
              <a:rPr lang="de-CH" altLang="ja-JP" sz="1600" dirty="0">
                <a:latin typeface="Arial" charset="0"/>
                <a:ea typeface="ＭＳ Ｐゴシック" charset="-128"/>
              </a:rPr>
              <a:t>m</a:t>
            </a:r>
            <a:r>
              <a:rPr lang="de-CH" altLang="ja-JP" sz="1600" baseline="30000" dirty="0">
                <a:latin typeface="Arial" charset="0"/>
                <a:ea typeface="ＭＳ Ｐゴシック" charset="-128"/>
              </a:rPr>
              <a:t>2</a:t>
            </a:r>
            <a:r>
              <a:rPr lang="de-CH" altLang="ja-JP" sz="1600" dirty="0">
                <a:latin typeface="Arial" charset="0"/>
                <a:ea typeface="ＭＳ Ｐゴシック" charset="-128"/>
              </a:rPr>
              <a:t>   =  7      </a:t>
            </a:r>
            <a:r>
              <a:rPr lang="de-CH" altLang="ja-JP" sz="1600" dirty="0" smtClean="0">
                <a:latin typeface="Arial" charset="0"/>
                <a:ea typeface="ＭＳ Ｐゴシック" charset="-128"/>
              </a:rPr>
              <a:t>Mio. </a:t>
            </a:r>
            <a:r>
              <a:rPr lang="de-CH" altLang="ja-JP" sz="1600" dirty="0">
                <a:latin typeface="Arial" charset="0"/>
                <a:ea typeface="ＭＳ Ｐゴシック" charset="-128"/>
              </a:rPr>
              <a:t>m</a:t>
            </a:r>
            <a:r>
              <a:rPr lang="de-CH" altLang="ja-JP" sz="1600" baseline="30000" dirty="0">
                <a:latin typeface="Arial" charset="0"/>
                <a:ea typeface="ＭＳ Ｐゴシック" charset="-128"/>
              </a:rPr>
              <a:t>2</a:t>
            </a:r>
          </a:p>
          <a:p>
            <a:pPr marL="285750" indent="-285750" defTabSz="762000" eaLnBrk="1" hangingPunct="1">
              <a:lnSpc>
                <a:spcPct val="125000"/>
              </a:lnSpc>
              <a:spcBef>
                <a:spcPct val="75000"/>
              </a:spcBef>
              <a:buFont typeface="Wingdings" panose="05000000000000000000" pitchFamily="2" charset="2"/>
              <a:buChar char="§"/>
            </a:pPr>
            <a:r>
              <a:rPr lang="de-CH" altLang="ja-JP" sz="1600" dirty="0" smtClean="0">
                <a:latin typeface="Arial" charset="0"/>
                <a:ea typeface="ＭＳ Ｐゴシック" charset="-128"/>
              </a:rPr>
              <a:t>2006     </a:t>
            </a:r>
            <a:r>
              <a:rPr lang="de-CH" altLang="ja-JP" sz="1600" dirty="0">
                <a:latin typeface="Arial" charset="0"/>
                <a:ea typeface="ＭＳ Ｐゴシック" charset="-128"/>
              </a:rPr>
              <a:t>+ 1      </a:t>
            </a:r>
            <a:r>
              <a:rPr lang="de-CH" altLang="ja-JP" sz="1600" dirty="0" smtClean="0">
                <a:latin typeface="Arial" charset="0"/>
                <a:ea typeface="ＭＳ Ｐゴシック" charset="-128"/>
              </a:rPr>
              <a:t>Mio. </a:t>
            </a:r>
            <a:r>
              <a:rPr lang="de-CH" altLang="ja-JP" sz="1600" dirty="0">
                <a:latin typeface="Arial" charset="0"/>
                <a:ea typeface="ＭＳ Ｐゴシック" charset="-128"/>
              </a:rPr>
              <a:t>m</a:t>
            </a:r>
            <a:r>
              <a:rPr lang="de-CH" altLang="ja-JP" sz="1600" baseline="30000" dirty="0">
                <a:latin typeface="Arial" charset="0"/>
                <a:ea typeface="ＭＳ Ｐゴシック" charset="-128"/>
              </a:rPr>
              <a:t>2</a:t>
            </a:r>
            <a:r>
              <a:rPr lang="de-CH" altLang="ja-JP" sz="1600" dirty="0">
                <a:latin typeface="Arial" charset="0"/>
                <a:ea typeface="ＭＳ Ｐゴシック" charset="-128"/>
              </a:rPr>
              <a:t>   =  8      </a:t>
            </a:r>
            <a:r>
              <a:rPr lang="de-CH" altLang="ja-JP" sz="1600" dirty="0" smtClean="0">
                <a:latin typeface="Arial" charset="0"/>
                <a:ea typeface="ＭＳ Ｐゴシック" charset="-128"/>
              </a:rPr>
              <a:t>Mio. </a:t>
            </a:r>
            <a:r>
              <a:rPr lang="de-CH" altLang="ja-JP" sz="1600" dirty="0">
                <a:latin typeface="Arial" charset="0"/>
                <a:ea typeface="ＭＳ Ｐゴシック" charset="-128"/>
              </a:rPr>
              <a:t>m</a:t>
            </a:r>
            <a:r>
              <a:rPr lang="de-CH" altLang="ja-JP" sz="1600" baseline="30000" dirty="0">
                <a:latin typeface="Arial" charset="0"/>
                <a:ea typeface="ＭＳ Ｐゴシック" charset="-128"/>
              </a:rPr>
              <a:t>2</a:t>
            </a:r>
            <a:r>
              <a:rPr lang="de-CH" altLang="ja-JP" sz="1600" dirty="0">
                <a:latin typeface="Arial" charset="0"/>
                <a:ea typeface="ＭＳ Ｐゴシック" charset="-128"/>
              </a:rPr>
              <a:t>               </a:t>
            </a:r>
            <a:r>
              <a:rPr lang="de-CH" altLang="ja-JP" sz="1600" b="1" dirty="0">
                <a:latin typeface="Arial" charset="0"/>
                <a:ea typeface="ＭＳ Ｐゴシック" charset="-128"/>
              </a:rPr>
              <a:t>Potenzial 800 </a:t>
            </a:r>
            <a:r>
              <a:rPr lang="de-CH" altLang="ja-JP" sz="1600" b="1" dirty="0" smtClean="0">
                <a:latin typeface="Arial" charset="0"/>
                <a:ea typeface="ＭＳ Ｐゴシック" charset="-128"/>
              </a:rPr>
              <a:t>Mio. m</a:t>
            </a:r>
            <a:r>
              <a:rPr lang="de-CH" altLang="ja-JP" sz="1600" baseline="30000" dirty="0" smtClean="0">
                <a:latin typeface="Arial" charset="0"/>
                <a:ea typeface="ＭＳ Ｐゴシック" charset="-128"/>
              </a:rPr>
              <a:t>2</a:t>
            </a:r>
            <a:endParaRPr lang="de-CH" altLang="ja-JP" sz="1600" b="1" dirty="0">
              <a:latin typeface="Arial" charset="0"/>
              <a:ea typeface="ＭＳ Ｐゴシック" charset="-128"/>
            </a:endParaRPr>
          </a:p>
          <a:p>
            <a:pPr marL="0" indent="0" defTabSz="762000" eaLnBrk="1" hangingPunct="1">
              <a:lnSpc>
                <a:spcPct val="125000"/>
              </a:lnSpc>
              <a:spcBef>
                <a:spcPct val="75000"/>
              </a:spcBef>
            </a:pPr>
            <a:r>
              <a:rPr lang="de-CH" altLang="ja-JP" sz="1600" dirty="0" smtClean="0">
                <a:latin typeface="Arial" charset="0"/>
                <a:ea typeface="ＭＳ Ｐゴシック" charset="-128"/>
              </a:rPr>
              <a:t>ein </a:t>
            </a:r>
            <a:r>
              <a:rPr lang="de-CH" altLang="ja-JP" sz="1600" dirty="0">
                <a:latin typeface="Arial" charset="0"/>
                <a:ea typeface="ＭＳ Ｐゴシック" charset="-128"/>
              </a:rPr>
              <a:t>4-Personenhaushalt benötigt  4 – 6 m</a:t>
            </a:r>
            <a:r>
              <a:rPr lang="de-CH" altLang="ja-JP" sz="1600" baseline="30000" dirty="0">
                <a:latin typeface="Arial" charset="0"/>
                <a:ea typeface="ＭＳ Ｐゴシック" charset="-128"/>
              </a:rPr>
              <a:t>2</a:t>
            </a:r>
            <a:r>
              <a:rPr lang="de-CH" altLang="ja-JP" sz="1600" dirty="0">
                <a:latin typeface="Arial" charset="0"/>
                <a:ea typeface="ＭＳ Ｐゴシック" charset="-128"/>
              </a:rPr>
              <a:t>  für sein Warmwasser</a:t>
            </a:r>
          </a:p>
          <a:p>
            <a:pPr marL="0" indent="0" defTabSz="762000" eaLnBrk="1" hangingPunct="1">
              <a:lnSpc>
                <a:spcPct val="125000"/>
              </a:lnSpc>
              <a:spcBef>
                <a:spcPct val="75000"/>
              </a:spcBef>
              <a:buClr>
                <a:srgbClr val="FF6600"/>
              </a:buClr>
            </a:pPr>
            <a:r>
              <a:rPr lang="de-CH" altLang="ja-JP" sz="1600" dirty="0" smtClean="0">
                <a:latin typeface="Arial" charset="0"/>
                <a:ea typeface="ＭＳ Ｐゴシック" charset="-128"/>
              </a:rPr>
              <a:t>im </a:t>
            </a:r>
            <a:r>
              <a:rPr lang="de-CH" altLang="ja-JP" sz="1600" dirty="0">
                <a:latin typeface="Arial" charset="0"/>
                <a:ea typeface="ＭＳ Ｐゴシック" charset="-128"/>
              </a:rPr>
              <a:t>Sommerhalbjahr erzeugt die Sonne das </a:t>
            </a:r>
            <a:r>
              <a:rPr lang="de-CH" altLang="ja-JP" sz="1600" dirty="0" smtClean="0">
                <a:latin typeface="Arial" charset="0"/>
                <a:ea typeface="ＭＳ Ｐゴシック" charset="-128"/>
              </a:rPr>
              <a:t>Warmwasser von </a:t>
            </a:r>
            <a:r>
              <a:rPr lang="de-CH" altLang="ja-JP" sz="1600" dirty="0">
                <a:latin typeface="Arial" charset="0"/>
                <a:ea typeface="ＭＳ Ｐゴシック" charset="-128"/>
              </a:rPr>
              <a:t>1,6  Millionen Haushalten</a:t>
            </a:r>
            <a:r>
              <a:rPr lang="de-DE" altLang="ja-JP" sz="1600" dirty="0" smtClean="0">
                <a:latin typeface="Arial" charset="0"/>
                <a:ea typeface="ＭＳ Ｐゴシック" charset="-128"/>
              </a:rPr>
              <a:t>   </a:t>
            </a:r>
            <a:r>
              <a:rPr lang="de-DE" altLang="ja-JP" sz="1600" dirty="0">
                <a:latin typeface="Arial" charset="0"/>
                <a:ea typeface="ＭＳ Ｐゴシック" charset="-128"/>
              </a:rPr>
              <a:t/>
            </a:r>
            <a:br>
              <a:rPr lang="de-DE" altLang="ja-JP" sz="1600" dirty="0">
                <a:latin typeface="Arial" charset="0"/>
                <a:ea typeface="ＭＳ Ｐゴシック" charset="-128"/>
              </a:rPr>
            </a:br>
            <a:endParaRPr lang="de-CH" sz="1600" dirty="0" smtClean="0"/>
          </a:p>
        </p:txBody>
      </p:sp>
    </p:spTree>
    <p:extLst>
      <p:ext uri="{BB962C8B-B14F-4D97-AF65-F5344CB8AC3E}">
        <p14:creationId xmlns:p14="http://schemas.microsoft.com/office/powerpoint/2010/main" val="331480492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 smtClean="0"/>
              <a:t>Solaranlagen</a:t>
            </a:r>
            <a:endParaRPr lang="de-CH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CH" b="1" dirty="0" smtClean="0"/>
              <a:t>Zukunft Solarthermie</a:t>
            </a:r>
          </a:p>
          <a:p>
            <a:endParaRPr lang="de-CH" b="1" dirty="0" smtClean="0"/>
          </a:p>
          <a:p>
            <a:r>
              <a:rPr lang="de-CH" sz="1600" dirty="0" smtClean="0"/>
              <a:t>Steigende Energiekosten, Klimaschutz, Wärmegesetz, Atomausstieg</a:t>
            </a:r>
          </a:p>
          <a:p>
            <a:endParaRPr lang="de-CH" sz="1600" dirty="0"/>
          </a:p>
          <a:p>
            <a:pPr>
              <a:buFont typeface="Wingdings" panose="05000000000000000000" pitchFamily="2" charset="2"/>
              <a:buChar char="§"/>
            </a:pPr>
            <a:r>
              <a:rPr lang="de-CH" sz="1600" dirty="0" smtClean="0"/>
              <a:t>D 2011 bis 2020: Anteil Wärme 2 % bis 3 %, Kosten </a:t>
            </a:r>
          </a:p>
          <a:p>
            <a:pPr>
              <a:buFont typeface="Wingdings" panose="05000000000000000000" pitchFamily="2" charset="2"/>
              <a:buChar char="§"/>
            </a:pPr>
            <a:endParaRPr lang="de-CH" sz="1600" dirty="0"/>
          </a:p>
          <a:p>
            <a:pPr>
              <a:buFont typeface="Wingdings" panose="05000000000000000000" pitchFamily="2" charset="2"/>
              <a:buChar char="§"/>
            </a:pPr>
            <a:r>
              <a:rPr lang="de-CH" sz="1600" dirty="0" smtClean="0"/>
              <a:t>Kühlung durch solarthermisch angetrieben Kältemaschinen</a:t>
            </a:r>
          </a:p>
          <a:p>
            <a:pPr>
              <a:buFont typeface="Wingdings" panose="05000000000000000000" pitchFamily="2" charset="2"/>
              <a:buChar char="§"/>
            </a:pPr>
            <a:endParaRPr lang="de-CH" sz="1600" dirty="0"/>
          </a:p>
          <a:p>
            <a:pPr>
              <a:buFont typeface="Wingdings" panose="05000000000000000000" pitchFamily="2" charset="2"/>
              <a:buChar char="§"/>
            </a:pPr>
            <a:r>
              <a:rPr lang="de-CH" sz="1600" dirty="0" smtClean="0"/>
              <a:t>Meerwasserentsalzung</a:t>
            </a:r>
          </a:p>
          <a:p>
            <a:pPr>
              <a:buFont typeface="Wingdings" panose="05000000000000000000" pitchFamily="2" charset="2"/>
              <a:buChar char="§"/>
            </a:pPr>
            <a:endParaRPr lang="de-CH" sz="1600" dirty="0"/>
          </a:p>
          <a:p>
            <a:pPr>
              <a:buFont typeface="Wingdings" panose="05000000000000000000" pitchFamily="2" charset="2"/>
              <a:buChar char="§"/>
            </a:pPr>
            <a:r>
              <a:rPr lang="de-CH" sz="1600" dirty="0" smtClean="0"/>
              <a:t>Wärmespeicherentwicklung</a:t>
            </a:r>
          </a:p>
          <a:p>
            <a:pPr>
              <a:buFont typeface="Wingdings" panose="05000000000000000000" pitchFamily="2" charset="2"/>
              <a:buChar char="§"/>
            </a:pPr>
            <a:endParaRPr lang="de-CH" sz="1600" dirty="0"/>
          </a:p>
          <a:p>
            <a:pPr>
              <a:buFont typeface="Wingdings" panose="05000000000000000000" pitchFamily="2" charset="2"/>
              <a:buChar char="§"/>
            </a:pPr>
            <a:r>
              <a:rPr lang="de-CH" sz="1600" dirty="0" smtClean="0"/>
              <a:t>In warmen Regionen starkes Wachstum von Thermosiphonanlagen</a:t>
            </a:r>
            <a:endParaRPr lang="de-CH" sz="1600" dirty="0"/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de-CH" dirty="0"/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42584" y="2132856"/>
            <a:ext cx="1944216" cy="29163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593081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 smtClean="0"/>
              <a:t>Solarenergie</a:t>
            </a:r>
            <a:endParaRPr lang="de-CH" dirty="0"/>
          </a:p>
        </p:txBody>
      </p:sp>
      <p:sp>
        <p:nvSpPr>
          <p:cNvPr id="5" name="Inhaltsplatzhalt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e-CH" dirty="0" smtClean="0"/>
          </a:p>
          <a:p>
            <a:endParaRPr lang="de-CH" dirty="0"/>
          </a:p>
          <a:p>
            <a:endParaRPr lang="de-CH" dirty="0" smtClean="0"/>
          </a:p>
          <a:p>
            <a:endParaRPr lang="de-CH" dirty="0"/>
          </a:p>
          <a:p>
            <a:endParaRPr lang="de-CH" dirty="0" smtClean="0"/>
          </a:p>
          <a:p>
            <a:endParaRPr lang="de-CH" dirty="0"/>
          </a:p>
          <a:p>
            <a:endParaRPr lang="de-CH" dirty="0" smtClean="0"/>
          </a:p>
          <a:p>
            <a:endParaRPr lang="de-CH" dirty="0"/>
          </a:p>
          <a:p>
            <a:endParaRPr lang="de-CH" dirty="0" smtClean="0"/>
          </a:p>
          <a:p>
            <a:endParaRPr lang="de-CH" dirty="0"/>
          </a:p>
          <a:p>
            <a:endParaRPr lang="de-CH" dirty="0" smtClean="0"/>
          </a:p>
          <a:p>
            <a:endParaRPr lang="de-CH" dirty="0"/>
          </a:p>
          <a:p>
            <a:endParaRPr lang="de-CH" dirty="0" smtClean="0"/>
          </a:p>
          <a:p>
            <a:endParaRPr lang="de-CH" dirty="0"/>
          </a:p>
          <a:p>
            <a:r>
              <a:rPr lang="de-CH" sz="1100" dirty="0"/>
              <a:t>Quelle: http://www.fritzbaur.ch/solar.html</a:t>
            </a:r>
          </a:p>
        </p:txBody>
      </p:sp>
      <p:pic>
        <p:nvPicPr>
          <p:cNvPr id="6" name="Grafik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47106" y="1484313"/>
            <a:ext cx="4895825" cy="45041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654033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 smtClean="0"/>
              <a:t>Solarenergie</a:t>
            </a:r>
            <a:endParaRPr lang="de-CH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CH" b="1" dirty="0" smtClean="0"/>
              <a:t>Energieangebot der Sonne</a:t>
            </a:r>
          </a:p>
          <a:p>
            <a:r>
              <a:rPr lang="de-CH" dirty="0" smtClean="0"/>
              <a:t>am Beispiel von München</a:t>
            </a:r>
          </a:p>
          <a:p>
            <a:endParaRPr lang="de-CH" dirty="0"/>
          </a:p>
          <a:p>
            <a:pPr>
              <a:buFont typeface="Wingdings" panose="05000000000000000000" pitchFamily="2" charset="2"/>
              <a:buChar char="§"/>
            </a:pPr>
            <a:r>
              <a:rPr lang="de-CH" sz="1600" dirty="0" smtClean="0"/>
              <a:t>Die Sonne liefert täglich das 9’000-fache des </a:t>
            </a:r>
            <a:r>
              <a:rPr lang="de-CH" sz="1600" dirty="0" err="1" smtClean="0"/>
              <a:t>Weltenergieverbauchs</a:t>
            </a:r>
            <a:r>
              <a:rPr lang="de-CH" sz="1600" dirty="0" smtClean="0"/>
              <a:t>.</a:t>
            </a:r>
          </a:p>
          <a:p>
            <a:pPr>
              <a:buFont typeface="Wingdings" panose="05000000000000000000" pitchFamily="2" charset="2"/>
              <a:buChar char="§"/>
            </a:pPr>
            <a:endParaRPr lang="de-CH" sz="1600" dirty="0"/>
          </a:p>
          <a:p>
            <a:pPr>
              <a:buFont typeface="Wingdings" panose="05000000000000000000" pitchFamily="2" charset="2"/>
              <a:buChar char="§"/>
            </a:pPr>
            <a:r>
              <a:rPr lang="de-CH" sz="1600" dirty="0" smtClean="0"/>
              <a:t>In Deutschland ist es das 90-fache. </a:t>
            </a:r>
          </a:p>
          <a:p>
            <a:pPr>
              <a:buFont typeface="Wingdings" panose="05000000000000000000" pitchFamily="2" charset="2"/>
              <a:buChar char="§"/>
            </a:pPr>
            <a:endParaRPr lang="de-CH" sz="1600" dirty="0"/>
          </a:p>
          <a:p>
            <a:pPr>
              <a:buFont typeface="Wingdings" panose="05000000000000000000" pitchFamily="2" charset="2"/>
              <a:buChar char="§"/>
            </a:pPr>
            <a:r>
              <a:rPr lang="de-CH" sz="1600" dirty="0" smtClean="0"/>
              <a:t>In Oberbayern liefert die Sonne jährlich ca. 1’000 kWh pro </a:t>
            </a:r>
            <a:r>
              <a:rPr lang="de-CH" sz="1600" dirty="0"/>
              <a:t>m</a:t>
            </a:r>
            <a:r>
              <a:rPr lang="de-CH" sz="1600" baseline="30000" dirty="0"/>
              <a:t>2</a:t>
            </a:r>
            <a:endParaRPr lang="de-CH" sz="1600" dirty="0"/>
          </a:p>
          <a:p>
            <a:pPr marL="0" indent="0"/>
            <a:endParaRPr lang="de-CH" sz="1600" dirty="0" smtClean="0"/>
          </a:p>
          <a:p>
            <a:endParaRPr lang="de-CH" dirty="0"/>
          </a:p>
          <a:p>
            <a:endParaRPr lang="de-CH" dirty="0"/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43808" y="4077072"/>
            <a:ext cx="3995936" cy="26639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363847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 smtClean="0"/>
              <a:t>Solarenergie</a:t>
            </a:r>
            <a:endParaRPr lang="de-CH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CH" b="1" dirty="0" smtClean="0"/>
              <a:t>Nutzung von Solarenergie</a:t>
            </a:r>
          </a:p>
          <a:p>
            <a:endParaRPr lang="de-CH" b="1" dirty="0"/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de-CH" sz="1600" dirty="0" smtClean="0"/>
              <a:t>Architektur – Nutzung von Licht und Wärme</a:t>
            </a:r>
          </a:p>
          <a:p>
            <a:pPr marL="269875" indent="0"/>
            <a:r>
              <a:rPr lang="de-CH" sz="1600" dirty="0" smtClean="0"/>
              <a:t>Fenster vorwiegend nach Süden orientiert, Wintergarten, ein vorstehendes Dach schützt im Sommer vor zu viel Wärme. </a:t>
            </a:r>
          </a:p>
          <a:p>
            <a:pPr marL="269875" indent="0"/>
            <a:endParaRPr lang="de-CH" dirty="0"/>
          </a:p>
          <a:p>
            <a:pPr marL="269875" indent="0"/>
            <a:r>
              <a:rPr lang="de-CH" sz="1600" b="1" dirty="0" smtClean="0"/>
              <a:t>Die Sonne liefert 400 – 800 Watt / m</a:t>
            </a:r>
            <a:r>
              <a:rPr lang="de-CH" sz="1600" b="1" baseline="30000" dirty="0" smtClean="0"/>
              <a:t>2 </a:t>
            </a:r>
          </a:p>
          <a:p>
            <a:pPr marL="269875" indent="0"/>
            <a:r>
              <a:rPr lang="de-CH" sz="1600" b="1" baseline="30000" dirty="0" smtClean="0"/>
              <a:t>-</a:t>
            </a:r>
            <a:r>
              <a:rPr lang="de-CH" sz="1600" b="1" dirty="0" smtClean="0"/>
              <a:t> im Raum landen etwa 50 %</a:t>
            </a:r>
            <a:endParaRPr lang="de-CH" sz="1600" b="1" dirty="0"/>
          </a:p>
          <a:p>
            <a:pPr marL="269875" indent="0"/>
            <a:endParaRPr lang="de-CH" sz="1600" b="1" dirty="0" smtClean="0"/>
          </a:p>
          <a:p>
            <a:pPr marL="269875" indent="0"/>
            <a:endParaRPr lang="de-CH" dirty="0"/>
          </a:p>
          <a:p>
            <a:pPr marL="269875" indent="0"/>
            <a:endParaRPr lang="de-CH" dirty="0" smtClean="0"/>
          </a:p>
          <a:p>
            <a:pPr marL="269875" indent="0"/>
            <a:endParaRPr lang="de-CH" dirty="0"/>
          </a:p>
          <a:p>
            <a:pPr marL="269875" indent="0"/>
            <a:endParaRPr lang="de-CH" dirty="0" smtClean="0"/>
          </a:p>
          <a:p>
            <a:pPr marL="269875" indent="0"/>
            <a:endParaRPr lang="de-CH" dirty="0"/>
          </a:p>
          <a:p>
            <a:pPr marL="269875" indent="0"/>
            <a:endParaRPr lang="de-CH" dirty="0" smtClean="0"/>
          </a:p>
          <a:p>
            <a:pPr marL="269875" indent="0"/>
            <a:endParaRPr lang="de-CH" dirty="0"/>
          </a:p>
          <a:p>
            <a:pPr marL="269875" indent="0"/>
            <a:endParaRPr lang="de-CH" b="1" dirty="0" smtClean="0"/>
          </a:p>
        </p:txBody>
      </p:sp>
      <p:pic>
        <p:nvPicPr>
          <p:cNvPr id="5" name="Grafik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83968" y="3356992"/>
            <a:ext cx="4463362" cy="29523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254098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 smtClean="0"/>
              <a:t>Solarenergie</a:t>
            </a:r>
            <a:endParaRPr lang="de-CH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/>
            <a:r>
              <a:rPr lang="de-CH" b="1" dirty="0" smtClean="0"/>
              <a:t>Nutzung von Sonnenergie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de-CH" dirty="0" smtClean="0"/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de-CH" sz="1600" dirty="0" err="1" smtClean="0"/>
              <a:t>Photovoltaische</a:t>
            </a:r>
            <a:r>
              <a:rPr lang="de-CH" sz="1600" dirty="0" smtClean="0"/>
              <a:t> Systeme (PV-Kollektoren)</a:t>
            </a:r>
          </a:p>
          <a:p>
            <a:pPr marL="269875" indent="0"/>
            <a:r>
              <a:rPr lang="de-CH" sz="1600" dirty="0" smtClean="0"/>
              <a:t>Die Lichtstrahlung der Sonne erzeugt Gleichstrom. </a:t>
            </a:r>
          </a:p>
          <a:p>
            <a:pPr marL="269875" indent="0"/>
            <a:r>
              <a:rPr lang="de-CH" sz="1600" dirty="0" smtClean="0"/>
              <a:t>Der Strom wird </a:t>
            </a:r>
          </a:p>
          <a:p>
            <a:pPr marL="269875" indent="0"/>
            <a:endParaRPr lang="de-CH" sz="1600" dirty="0" smtClean="0"/>
          </a:p>
          <a:p>
            <a:pPr marL="555625" indent="-285750">
              <a:buFontTx/>
              <a:buChar char="-"/>
            </a:pPr>
            <a:r>
              <a:rPr lang="de-CH" sz="1600" dirty="0" smtClean="0"/>
              <a:t>direkt verbraucht</a:t>
            </a:r>
          </a:p>
          <a:p>
            <a:pPr marL="555625" indent="-285750">
              <a:buFontTx/>
              <a:buChar char="-"/>
            </a:pPr>
            <a:r>
              <a:rPr lang="de-CH" sz="1600" dirty="0" smtClean="0"/>
              <a:t>in Batterien gespeichert</a:t>
            </a:r>
          </a:p>
          <a:p>
            <a:pPr marL="555625" indent="-285750">
              <a:buFontTx/>
              <a:buChar char="-"/>
            </a:pPr>
            <a:r>
              <a:rPr lang="de-CH" sz="1600" dirty="0" smtClean="0"/>
              <a:t>über Wechselrichter ins Stromnetz geleitet</a:t>
            </a:r>
          </a:p>
          <a:p>
            <a:pPr marL="555625" indent="-285750">
              <a:buFontTx/>
              <a:buChar char="-"/>
            </a:pPr>
            <a:endParaRPr lang="de-CH" sz="1600" dirty="0"/>
          </a:p>
          <a:p>
            <a:pPr marL="269875" indent="0"/>
            <a:r>
              <a:rPr lang="de-CH" sz="1600" dirty="0" smtClean="0"/>
              <a:t>Im Netz landen ca. 10% der Energie = </a:t>
            </a:r>
          </a:p>
          <a:p>
            <a:pPr marL="269875" indent="0"/>
            <a:r>
              <a:rPr lang="de-CH" sz="1600" dirty="0" smtClean="0"/>
              <a:t>30% Primärenergie.</a:t>
            </a:r>
          </a:p>
          <a:p>
            <a:pPr marL="269875" indent="0"/>
            <a:endParaRPr lang="de-CH" dirty="0"/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52120" y="1484313"/>
            <a:ext cx="3222104" cy="48331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321311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 smtClean="0"/>
              <a:t>Solarenergie</a:t>
            </a:r>
            <a:endParaRPr lang="de-CH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CH" b="1" dirty="0" smtClean="0"/>
              <a:t>Nutzung von Sonnenergie</a:t>
            </a:r>
          </a:p>
          <a:p>
            <a:endParaRPr lang="de-CH" b="1" dirty="0"/>
          </a:p>
          <a:p>
            <a:pPr>
              <a:buFont typeface="Wingdings" panose="05000000000000000000" pitchFamily="2" charset="2"/>
              <a:buChar char="§"/>
            </a:pPr>
            <a:r>
              <a:rPr lang="de-CH" sz="1600" dirty="0" smtClean="0"/>
              <a:t>Solarthermische Systeme (Solarkollektoren)</a:t>
            </a:r>
          </a:p>
          <a:p>
            <a:pPr marL="360363" indent="0"/>
            <a:r>
              <a:rPr lang="de-CH" sz="1600" dirty="0" smtClean="0"/>
              <a:t>Einfache, ausgereifte Technik</a:t>
            </a:r>
          </a:p>
          <a:p>
            <a:pPr marL="360363" indent="0"/>
            <a:r>
              <a:rPr lang="de-CH" sz="1600" dirty="0" smtClean="0"/>
              <a:t>Lebensdauer &gt; 20 Jahre</a:t>
            </a:r>
          </a:p>
          <a:p>
            <a:pPr marL="360363" indent="0"/>
            <a:endParaRPr lang="de-CH" sz="1600" dirty="0"/>
          </a:p>
          <a:p>
            <a:pPr marL="360363" indent="0"/>
            <a:endParaRPr lang="de-CH" sz="1600" dirty="0" smtClean="0"/>
          </a:p>
          <a:p>
            <a:pPr marL="0" indent="0"/>
            <a:r>
              <a:rPr lang="de-CH" sz="1600" dirty="0" smtClean="0"/>
              <a:t>Die Sonnenwärme wird eingefangen und über</a:t>
            </a:r>
          </a:p>
          <a:p>
            <a:pPr marL="0" indent="0"/>
            <a:r>
              <a:rPr lang="de-CH" sz="1600" dirty="0" smtClean="0"/>
              <a:t>ein zirkulierendes Medium und Wärmetauscher</a:t>
            </a:r>
          </a:p>
          <a:p>
            <a:pPr marL="0" indent="0"/>
            <a:r>
              <a:rPr lang="de-CH" sz="1600" dirty="0" smtClean="0"/>
              <a:t>in einen Speicher gebracht – dort landen ca. 50%</a:t>
            </a:r>
          </a:p>
          <a:p>
            <a:pPr marL="0" indent="0"/>
            <a:r>
              <a:rPr lang="de-CH" sz="1600" dirty="0" smtClean="0"/>
              <a:t>der Energie z.B.  für Warmwasser, Heizung			</a:t>
            </a:r>
          </a:p>
          <a:p>
            <a:pPr marL="0" indent="0"/>
            <a:r>
              <a:rPr lang="de-CH" sz="1600" dirty="0"/>
              <a:t>	</a:t>
            </a:r>
            <a:r>
              <a:rPr lang="de-CH" sz="1600" dirty="0" smtClean="0"/>
              <a:t>					</a:t>
            </a:r>
            <a:r>
              <a:rPr lang="de-CH" sz="1100" dirty="0"/>
              <a:t>Quelle: </a:t>
            </a:r>
            <a:r>
              <a:rPr lang="de-CH" sz="1100" dirty="0" smtClean="0"/>
              <a:t>www.energie-kosten-							reduzieren.de/alternative-							</a:t>
            </a:r>
            <a:r>
              <a:rPr lang="de-CH" sz="1100" dirty="0" err="1" smtClean="0"/>
              <a:t>energien</a:t>
            </a:r>
            <a:r>
              <a:rPr lang="de-CH" sz="1100" dirty="0" smtClean="0"/>
              <a:t>/</a:t>
            </a:r>
            <a:r>
              <a:rPr lang="de-CH" sz="1100" dirty="0" err="1" smtClean="0"/>
              <a:t>solarthermie</a:t>
            </a:r>
            <a:r>
              <a:rPr lang="de-CH" sz="1100" dirty="0"/>
              <a:t>/</a:t>
            </a:r>
            <a:endParaRPr lang="de-CH" sz="1600" dirty="0" smtClean="0"/>
          </a:p>
          <a:p>
            <a:pPr marL="0" indent="0"/>
            <a:r>
              <a:rPr lang="de-CH" sz="1600" dirty="0"/>
              <a:t>	</a:t>
            </a:r>
            <a:r>
              <a:rPr lang="de-CH" sz="1600" dirty="0" smtClean="0"/>
              <a:t>					</a:t>
            </a:r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61720" y="1690554"/>
            <a:ext cx="2625080" cy="3045093"/>
          </a:xfrm>
          <a:prstGeom prst="rect">
            <a:avLst/>
          </a:prstGeom>
        </p:spPr>
      </p:pic>
      <p:pic>
        <p:nvPicPr>
          <p:cNvPr id="5" name="Grafik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4702" y="4971044"/>
            <a:ext cx="7620660" cy="16765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46523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 smtClean="0"/>
              <a:t>Solarenergie</a:t>
            </a:r>
            <a:endParaRPr lang="de-CH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CH" b="1" dirty="0" smtClean="0"/>
              <a:t>Nutzung von Sonnenenergie</a:t>
            </a:r>
          </a:p>
          <a:p>
            <a:endParaRPr lang="de-CH" b="1" dirty="0"/>
          </a:p>
          <a:p>
            <a:endParaRPr lang="de-CH" b="1" dirty="0" smtClean="0"/>
          </a:p>
          <a:p>
            <a:endParaRPr lang="de-CH" b="1" dirty="0"/>
          </a:p>
          <a:p>
            <a:endParaRPr lang="de-CH" b="1" dirty="0" smtClean="0"/>
          </a:p>
          <a:p>
            <a:endParaRPr lang="de-CH" b="1" dirty="0"/>
          </a:p>
          <a:p>
            <a:endParaRPr lang="de-CH" b="1" dirty="0" smtClean="0"/>
          </a:p>
          <a:p>
            <a:endParaRPr lang="de-CH" b="1" dirty="0"/>
          </a:p>
          <a:p>
            <a:endParaRPr lang="de-CH" b="1" dirty="0" smtClean="0"/>
          </a:p>
          <a:p>
            <a:endParaRPr lang="de-CH" b="1" dirty="0"/>
          </a:p>
          <a:p>
            <a:endParaRPr lang="de-CH" b="1" dirty="0" smtClean="0"/>
          </a:p>
          <a:p>
            <a:r>
              <a:rPr lang="de-CH" sz="1100" dirty="0"/>
              <a:t>Quelle: http://waerme-wohnen.info/solarheizungen.html</a:t>
            </a:r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2204864"/>
            <a:ext cx="7620000" cy="274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993141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 smtClean="0"/>
              <a:t>Solarenergie</a:t>
            </a:r>
            <a:endParaRPr lang="de-CH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CH" b="1" dirty="0" smtClean="0"/>
              <a:t>Sonnenenergie-Ertrag</a:t>
            </a:r>
          </a:p>
          <a:p>
            <a:endParaRPr lang="de-CH" dirty="0"/>
          </a:p>
          <a:p>
            <a:pPr>
              <a:buFont typeface="Wingdings" panose="05000000000000000000" pitchFamily="2" charset="2"/>
              <a:buChar char="§"/>
            </a:pPr>
            <a:r>
              <a:rPr lang="de-CH" sz="1600" dirty="0" smtClean="0"/>
              <a:t>Verlust gegenüber Maximalertrag kleiner 10 % bei: </a:t>
            </a:r>
          </a:p>
          <a:p>
            <a:pPr marL="360363" indent="0"/>
            <a:r>
              <a:rPr lang="de-CH" sz="1600" dirty="0" smtClean="0"/>
              <a:t>Dachorientierung Südost bis Südwest – PV ohne Verschattung!</a:t>
            </a:r>
          </a:p>
          <a:p>
            <a:pPr marL="360363" indent="0"/>
            <a:r>
              <a:rPr lang="de-CH" sz="1600" dirty="0" smtClean="0"/>
              <a:t>Dach/Kollektorneigung 15-45°</a:t>
            </a:r>
          </a:p>
          <a:p>
            <a:pPr marL="646113" indent="-285750">
              <a:buFont typeface="Wingdings" panose="05000000000000000000" pitchFamily="2" charset="2"/>
              <a:buChar char="Ø"/>
            </a:pPr>
            <a:r>
              <a:rPr lang="de-CH" sz="1600" dirty="0" smtClean="0"/>
              <a:t>15°Selbstreinigung durch Regen</a:t>
            </a:r>
          </a:p>
          <a:p>
            <a:pPr marL="646113" indent="-285750">
              <a:buFont typeface="Wingdings" panose="05000000000000000000" pitchFamily="2" charset="2"/>
              <a:buChar char="Ø"/>
            </a:pPr>
            <a:endParaRPr lang="de-CH" sz="1600" dirty="0"/>
          </a:p>
          <a:p>
            <a:pPr marL="360363" indent="0"/>
            <a:endParaRPr lang="de-CH" sz="1600" dirty="0"/>
          </a:p>
          <a:p>
            <a:pPr marL="0" indent="0"/>
            <a:endParaRPr lang="de-CH" sz="1600" dirty="0"/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23728" y="3427491"/>
            <a:ext cx="5190446" cy="34167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796044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 smtClean="0"/>
              <a:t>Solarenergie</a:t>
            </a:r>
            <a:endParaRPr lang="de-CH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CH" b="1" dirty="0" smtClean="0"/>
              <a:t>Sonnenenergie-Ertrag in München</a:t>
            </a:r>
          </a:p>
          <a:p>
            <a:endParaRPr lang="de-CH" b="1" dirty="0"/>
          </a:p>
          <a:p>
            <a:endParaRPr lang="de-CH" b="1" dirty="0" smtClean="0"/>
          </a:p>
          <a:p>
            <a:endParaRPr lang="de-CH" b="1" dirty="0"/>
          </a:p>
          <a:p>
            <a:endParaRPr lang="de-CH" b="1" dirty="0" smtClean="0"/>
          </a:p>
          <a:p>
            <a:endParaRPr lang="de-CH" b="1" dirty="0"/>
          </a:p>
          <a:p>
            <a:endParaRPr lang="de-CH" b="1" dirty="0" smtClean="0"/>
          </a:p>
          <a:p>
            <a:endParaRPr lang="de-CH" b="1" dirty="0"/>
          </a:p>
          <a:p>
            <a:endParaRPr lang="de-CH" b="1" dirty="0" smtClean="0"/>
          </a:p>
          <a:p>
            <a:endParaRPr lang="de-CH" b="1" dirty="0"/>
          </a:p>
          <a:p>
            <a:endParaRPr lang="de-CH" b="1" dirty="0" smtClean="0"/>
          </a:p>
          <a:p>
            <a:endParaRPr lang="de-CH" b="1" dirty="0"/>
          </a:p>
          <a:p>
            <a:endParaRPr lang="de-CH" b="1" dirty="0" smtClean="0"/>
          </a:p>
          <a:p>
            <a:endParaRPr lang="de-CH" b="1" dirty="0"/>
          </a:p>
          <a:p>
            <a:endParaRPr lang="de-CH" b="1" dirty="0" smtClean="0"/>
          </a:p>
          <a:p>
            <a:r>
              <a:rPr lang="de-CH" sz="1600" b="1" dirty="0" smtClean="0"/>
              <a:t>Jährliche Einstrahlung: 1000 kWh / qm</a:t>
            </a:r>
            <a:endParaRPr lang="de-CH" sz="1600" b="1" dirty="0"/>
          </a:p>
        </p:txBody>
      </p:sp>
      <p:pic>
        <p:nvPicPr>
          <p:cNvPr id="5" name="Grafik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844824"/>
            <a:ext cx="8000404" cy="44240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510347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 smtClean="0"/>
              <a:t>Sonnenkollektoren</a:t>
            </a:r>
            <a:endParaRPr lang="de-CH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84886" y="1412776"/>
            <a:ext cx="8567723" cy="4531233"/>
          </a:xfrm>
        </p:spPr>
        <p:txBody>
          <a:bodyPr/>
          <a:lstStyle/>
          <a:p>
            <a:r>
              <a:rPr lang="de-CH" b="1" dirty="0" smtClean="0"/>
              <a:t>PV-Ertrag – Temperaturabhängigkeit</a:t>
            </a:r>
          </a:p>
          <a:p>
            <a:endParaRPr lang="de-CH" b="1" dirty="0"/>
          </a:p>
          <a:p>
            <a:endParaRPr lang="de-CH" b="1" dirty="0" smtClean="0"/>
          </a:p>
          <a:p>
            <a:endParaRPr lang="de-CH" b="1" dirty="0"/>
          </a:p>
          <a:p>
            <a:endParaRPr lang="de-CH" b="1" dirty="0" smtClean="0"/>
          </a:p>
          <a:p>
            <a:endParaRPr lang="de-CH" b="1" dirty="0"/>
          </a:p>
          <a:p>
            <a:endParaRPr lang="de-CH" b="1" dirty="0" smtClean="0"/>
          </a:p>
          <a:p>
            <a:endParaRPr lang="de-CH" b="1" dirty="0"/>
          </a:p>
          <a:p>
            <a:endParaRPr lang="de-CH" b="1" dirty="0" smtClean="0"/>
          </a:p>
          <a:p>
            <a:endParaRPr lang="de-CH" b="1" dirty="0"/>
          </a:p>
          <a:p>
            <a:endParaRPr lang="de-CH" b="1" dirty="0" smtClean="0"/>
          </a:p>
          <a:p>
            <a:endParaRPr lang="de-CH" b="1" dirty="0"/>
          </a:p>
          <a:p>
            <a:endParaRPr lang="de-CH" b="1" dirty="0" smtClean="0"/>
          </a:p>
          <a:p>
            <a:pPr>
              <a:buFont typeface="Wingdings" panose="05000000000000000000" pitchFamily="2" charset="2"/>
              <a:buChar char="§"/>
            </a:pPr>
            <a:endParaRPr lang="de-CH" sz="1600" dirty="0" smtClean="0"/>
          </a:p>
          <a:p>
            <a:pPr>
              <a:buFont typeface="Wingdings" panose="05000000000000000000" pitchFamily="2" charset="2"/>
              <a:buChar char="§"/>
            </a:pPr>
            <a:r>
              <a:rPr lang="de-CH" sz="1600" dirty="0" smtClean="0"/>
              <a:t>Kühles, sonniges Wetter begünstigt den PV-Ertrag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de-CH" sz="1600" dirty="0" smtClean="0"/>
              <a:t>PV-Module müssen </a:t>
            </a:r>
            <a:r>
              <a:rPr lang="de-CH" sz="1600" dirty="0" err="1" smtClean="0"/>
              <a:t>hinterlüftet</a:t>
            </a:r>
            <a:r>
              <a:rPr lang="de-CH" sz="1600" dirty="0" smtClean="0"/>
              <a:t> montiert werden</a:t>
            </a:r>
          </a:p>
          <a:p>
            <a:endParaRPr lang="de-CH" b="1" dirty="0"/>
          </a:p>
          <a:p>
            <a:endParaRPr lang="de-CH" b="1" dirty="0"/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844824"/>
            <a:ext cx="7086072" cy="39439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8306735"/>
      </p:ext>
    </p:extLst>
  </p:cSld>
  <p:clrMapOvr>
    <a:masterClrMapping/>
  </p:clrMapOvr>
</p:sld>
</file>

<file path=ppt/theme/theme1.xml><?xml version="1.0" encoding="utf-8"?>
<a:theme xmlns:a="http://schemas.openxmlformats.org/drawingml/2006/main" name="Benutzerdefiniertes Design">
  <a:themeElements>
    <a:clrScheme name="Industrie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FD839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BFD839"/>
      </a:hlink>
      <a:folHlink>
        <a:srgbClr val="99CC00"/>
      </a:folHlink>
    </a:clrScheme>
    <a:fontScheme name="Benutzerdefiniertes Design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342900" marR="0" indent="-34290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de-CH" altLang="de-DE" sz="900" b="0" i="0" u="none" strike="noStrike" cap="none" normalizeH="0" baseline="0" smtClean="0">
            <a:ln>
              <a:noFill/>
            </a:ln>
            <a:solidFill>
              <a:srgbClr val="000099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342900" marR="0" indent="-34290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de-CH" altLang="de-DE" sz="900" b="0" i="0" u="none" strike="noStrike" cap="none" normalizeH="0" baseline="0" smtClean="0">
            <a:ln>
              <a:noFill/>
            </a:ln>
            <a:solidFill>
              <a:srgbClr val="000099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Benutzerdefiniertes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enutzerdefiniertes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enutzerdefiniertes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enutzerdefiniertes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enutzerdefiniertes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enutzerdefiniertes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nutzerdefiniertes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nutzerdefiniertes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nutzerdefiniertes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nutzerdefiniertes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nutzerdefiniertes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nutzerdefiniertes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Benutzerdefiniertes Design">
  <a:themeElements>
    <a:clrScheme name="Benutzerdefiniertes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enutzerdefiniertes Design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342900" marR="0" indent="-34290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de-CH" altLang="de-DE" sz="900" b="0" i="0" u="none" strike="noStrike" cap="none" normalizeH="0" baseline="0" smtClean="0">
            <a:ln>
              <a:noFill/>
            </a:ln>
            <a:solidFill>
              <a:srgbClr val="000099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342900" marR="0" indent="-34290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de-CH" altLang="de-DE" sz="900" b="0" i="0" u="none" strike="noStrike" cap="none" normalizeH="0" baseline="0" smtClean="0">
            <a:ln>
              <a:noFill/>
            </a:ln>
            <a:solidFill>
              <a:srgbClr val="000099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Benutzerdefiniertes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enutzerdefiniertes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enutzerdefiniertes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enutzerdefiniertes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enutzerdefiniertes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enutzerdefiniertes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nutzerdefiniertes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nutzerdefiniertes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nutzerdefiniertes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nutzerdefiniertes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nutzerdefiniertes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nutzerdefiniertes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Lariss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Lariss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FA0FDC1EF176014E845E9F54CA3642F8" ma:contentTypeVersion="0" ma:contentTypeDescription="Ein neues Dokument erstellen." ma:contentTypeScope="" ma:versionID="145d731639aeae1d5c3e25ebc554bc97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66c4a6dd5ef775a5269b08f7de37f93f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altstyp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7037E31C-F057-4A5E-B21E-E445CFA0143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  <ds:schemaRef ds:uri="http://schemas.microsoft.com/office/infopath/2007/PartnerControls"/>
  </ds:schemaRefs>
</ds:datastoreItem>
</file>

<file path=customXml/itemProps2.xml><?xml version="1.0" encoding="utf-8"?>
<ds:datastoreItem xmlns:ds="http://schemas.openxmlformats.org/officeDocument/2006/customXml" ds:itemID="{BAB5DB5D-EF5D-49D8-9175-668998EC6390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555</Words>
  <Application>Microsoft Office PowerPoint</Application>
  <PresentationFormat>Bildschirmpräsentation (4:3)</PresentationFormat>
  <Paragraphs>261</Paragraphs>
  <Slides>18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5</vt:i4>
      </vt:variant>
      <vt:variant>
        <vt:lpstr>Design</vt:lpstr>
      </vt:variant>
      <vt:variant>
        <vt:i4>2</vt:i4>
      </vt:variant>
      <vt:variant>
        <vt:lpstr>Folientitel</vt:lpstr>
      </vt:variant>
      <vt:variant>
        <vt:i4>18</vt:i4>
      </vt:variant>
    </vt:vector>
  </HeadingPairs>
  <TitlesOfParts>
    <vt:vector size="25" baseType="lpstr">
      <vt:lpstr>ＭＳ Ｐゴシック</vt:lpstr>
      <vt:lpstr>Arial</vt:lpstr>
      <vt:lpstr>Calibri</vt:lpstr>
      <vt:lpstr>Times New Roman</vt:lpstr>
      <vt:lpstr>Wingdings</vt:lpstr>
      <vt:lpstr>Benutzerdefiniertes Design</vt:lpstr>
      <vt:lpstr>1_Benutzerdefiniertes Design</vt:lpstr>
      <vt:lpstr>Solarenergie</vt:lpstr>
      <vt:lpstr>Solarenergie</vt:lpstr>
      <vt:lpstr>Solarenergie</vt:lpstr>
      <vt:lpstr>Solarenergie</vt:lpstr>
      <vt:lpstr>Solarenergie</vt:lpstr>
      <vt:lpstr>Solarenergie</vt:lpstr>
      <vt:lpstr>Solarenergie</vt:lpstr>
      <vt:lpstr>Solarenergie</vt:lpstr>
      <vt:lpstr>Sonnenkollektoren</vt:lpstr>
      <vt:lpstr>Solarenergie</vt:lpstr>
      <vt:lpstr>Solarenergie</vt:lpstr>
      <vt:lpstr>Sonnenenergie</vt:lpstr>
      <vt:lpstr>Solarenergie</vt:lpstr>
      <vt:lpstr>Solarenergie</vt:lpstr>
      <vt:lpstr>Solarenergie</vt:lpstr>
      <vt:lpstr>Solarenergie</vt:lpstr>
      <vt:lpstr>Solaranlagen</vt:lpstr>
      <vt:lpstr>Solarenergie</vt:lpstr>
    </vt:vector>
  </TitlesOfParts>
  <Company>kik AG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Folie 1</dc:title>
  <dc:creator>ben</dc:creator>
  <cp:lastModifiedBy>Franziska Burkhalter</cp:lastModifiedBy>
  <cp:revision>96</cp:revision>
  <dcterms:created xsi:type="dcterms:W3CDTF">2007-06-08T08:15:33Z</dcterms:created>
  <dcterms:modified xsi:type="dcterms:W3CDTF">2016-09-16T09:55:14Z</dcterms:modified>
</cp:coreProperties>
</file>